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5" r:id="rId1"/>
  </p:sldMasterIdLst>
  <p:notesMasterIdLst>
    <p:notesMasterId r:id="rId51"/>
  </p:notesMasterIdLst>
  <p:handoutMasterIdLst>
    <p:handoutMasterId r:id="rId52"/>
  </p:handoutMasterIdLst>
  <p:sldIdLst>
    <p:sldId id="329" r:id="rId2"/>
    <p:sldId id="367" r:id="rId3"/>
    <p:sldId id="328" r:id="rId4"/>
    <p:sldId id="378" r:id="rId5"/>
    <p:sldId id="379" r:id="rId6"/>
    <p:sldId id="380" r:id="rId7"/>
    <p:sldId id="381" r:id="rId8"/>
    <p:sldId id="382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399" r:id="rId26"/>
    <p:sldId id="401" r:id="rId27"/>
    <p:sldId id="400" r:id="rId28"/>
    <p:sldId id="402" r:id="rId29"/>
    <p:sldId id="404" r:id="rId30"/>
    <p:sldId id="403" r:id="rId31"/>
    <p:sldId id="405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413" r:id="rId40"/>
    <p:sldId id="414" r:id="rId41"/>
    <p:sldId id="415" r:id="rId42"/>
    <p:sldId id="416" r:id="rId43"/>
    <p:sldId id="417" r:id="rId44"/>
    <p:sldId id="418" r:id="rId45"/>
    <p:sldId id="420" r:id="rId46"/>
    <p:sldId id="421" r:id="rId47"/>
    <p:sldId id="422" r:id="rId48"/>
    <p:sldId id="423" r:id="rId49"/>
    <p:sldId id="362" r:id="rId5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6391" autoAdjust="0"/>
  </p:normalViewPr>
  <p:slideViewPr>
    <p:cSldViewPr>
      <p:cViewPr varScale="1">
        <p:scale>
          <a:sx n="102" d="100"/>
          <a:sy n="102" d="100"/>
        </p:scale>
        <p:origin x="1872" y="114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22" y="-72"/>
      </p:cViewPr>
      <p:guideLst>
        <p:guide orient="horz" pos="2880"/>
        <p:guide pos="2159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C87C3E9-2372-4D2D-A8FE-578D26F0CAB8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D2126D6-8CEA-47E8-B467-8C3047BBCAC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5BC3899-2E4F-4D3A-8D29-BF4BDDE21DE2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89363BF-43B7-4F43-ABD0-D052F59FCD1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EA362A-439F-7401-3695-9BFC25802357}"/>
              </a:ext>
            </a:extLst>
          </p:cNvPr>
          <p:cNvSpPr/>
          <p:nvPr userDrawn="1"/>
        </p:nvSpPr>
        <p:spPr>
          <a:xfrm>
            <a:off x="0" y="0"/>
            <a:ext cx="400223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77C1C-530D-D8E4-1284-51B10F003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3" y="1448780"/>
            <a:ext cx="2817357" cy="3915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7427-DD2C-11E3-4DB4-C92F8D4325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56965" y="2258870"/>
            <a:ext cx="4410490" cy="1089632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BF68B12-AC96-3A95-0654-DCD3395CAA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7467" y="3654025"/>
            <a:ext cx="4274842" cy="480053"/>
          </a:xfrm>
        </p:spPr>
        <p:txBody>
          <a:bodyPr>
            <a:normAutofit/>
          </a:bodyPr>
          <a:lstStyle>
            <a:lvl1pPr marL="0" indent="0">
              <a:buNone/>
              <a:defRPr sz="2000" spc="-3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 dirty="0"/>
              <a:t>PART </a:t>
            </a:r>
            <a:r>
              <a:rPr lang="en-US" altLang="ko-KR" dirty="0" err="1"/>
              <a:t>nn</a:t>
            </a:r>
            <a:r>
              <a:rPr lang="en-US" altLang="ko-KR" dirty="0"/>
              <a:t> </a:t>
            </a:r>
            <a:r>
              <a:rPr lang="ko-KR" altLang="en-US" dirty="0" err="1"/>
              <a:t>파트명</a:t>
            </a:r>
            <a:endParaRPr lang="en-US" altLang="ko-KR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54321C05-52AF-BCDB-3928-7DDDBEBD8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467" y="4134078"/>
            <a:ext cx="4274842" cy="660916"/>
          </a:xfrm>
        </p:spPr>
        <p:txBody>
          <a:bodyPr>
            <a:noAutofit/>
          </a:bodyPr>
          <a:lstStyle>
            <a:lvl1pPr marL="0" indent="0">
              <a:buNone/>
              <a:defRPr sz="2400" spc="-30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 dirty="0"/>
              <a:t>CHAPTER </a:t>
            </a:r>
            <a:r>
              <a:rPr lang="en-US" altLang="ko-KR" dirty="0" err="1"/>
              <a:t>nn</a:t>
            </a:r>
            <a:r>
              <a:rPr lang="en-US" altLang="ko-KR" dirty="0"/>
              <a:t> </a:t>
            </a:r>
            <a:r>
              <a:rPr lang="ko-KR" altLang="en-US" dirty="0" err="1"/>
              <a:t>챕터명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98391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저작권안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C6CB981-A278-814B-ABD2-3DE2D9DE14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" y="1489316"/>
            <a:ext cx="9143999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IT </a:t>
            </a:r>
            <a:r>
              <a:rPr lang="en-US" altLang="ko-KR" sz="2000" b="0" spc="-150" dirty="0" err="1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CookBook</a:t>
            </a:r>
            <a:r>
              <a:rPr lang="en-US" altLang="ko-KR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파이썬 데이터 분석 </a:t>
            </a:r>
            <a:r>
              <a:rPr lang="en-US" altLang="ko-KR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for Beginner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DB09CF2-2E30-D647-D245-06258A020757}"/>
              </a:ext>
            </a:extLst>
          </p:cNvPr>
          <p:cNvSpPr txBox="1"/>
          <p:nvPr userDrawn="1"/>
        </p:nvSpPr>
        <p:spPr>
          <a:xfrm>
            <a:off x="1" y="2648914"/>
            <a:ext cx="9143998" cy="1132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defRPr/>
            </a:pPr>
            <a:endParaRPr lang="en-US" altLang="ko-KR" sz="1000" dirty="0">
              <a:solidFill>
                <a:srgbClr val="222222"/>
              </a:solidFill>
              <a:latin typeface="+mn-lt"/>
            </a:endParaRPr>
          </a:p>
          <a:p>
            <a:pPr algn="ctr">
              <a:defRPr/>
            </a:pPr>
            <a:r>
              <a:rPr lang="en-US" altLang="ko-KR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[</a:t>
            </a:r>
            <a:r>
              <a:rPr lang="ko-KR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강의교안 이용 안내</a:t>
            </a:r>
            <a:r>
              <a:rPr lang="en-US" altLang="ko-KR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]</a:t>
            </a:r>
          </a:p>
          <a:p>
            <a:pPr algn="ctr">
              <a:defRPr/>
            </a:pPr>
            <a:endParaRPr lang="en-US" altLang="ko-KR" sz="1000" dirty="0">
              <a:solidFill>
                <a:prstClr val="black"/>
              </a:solidFill>
              <a:latin typeface="+mn-lt"/>
            </a:endParaRPr>
          </a:p>
          <a:p>
            <a:pPr marL="0" indent="0" algn="ctr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본 강의교안의 저작권은 </a:t>
            </a:r>
            <a:r>
              <a:rPr lang="ko-KR" altLang="en-US" sz="1400" b="1" spc="-100" dirty="0">
                <a:solidFill>
                  <a:prstClr val="black"/>
                </a:solidFill>
                <a:latin typeface="+mn-lt"/>
              </a:rPr>
              <a:t>우재남</a:t>
            </a: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과 </a:t>
            </a:r>
            <a:r>
              <a:rPr lang="ko-KR" altLang="en-US" sz="1400" b="1" spc="-100" dirty="0" err="1">
                <a:solidFill>
                  <a:prstClr val="black"/>
                </a:solidFill>
                <a:latin typeface="+mn-lt"/>
              </a:rPr>
              <a:t>한빛아카데미㈜</a:t>
            </a:r>
            <a:r>
              <a:rPr lang="ko-KR" altLang="en-US" sz="1400" spc="-100" dirty="0" err="1">
                <a:solidFill>
                  <a:prstClr val="black"/>
                </a:solidFill>
                <a:latin typeface="+mn-lt"/>
              </a:rPr>
              <a:t>에</a:t>
            </a: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 있습니다</a:t>
            </a:r>
            <a:r>
              <a:rPr lang="en-US" altLang="ko-KR" sz="1400" spc="-100" dirty="0">
                <a:solidFill>
                  <a:prstClr val="black"/>
                </a:solidFill>
                <a:latin typeface="+mn-lt"/>
              </a:rPr>
              <a:t>.</a:t>
            </a:r>
          </a:p>
          <a:p>
            <a:pPr marL="0" indent="0" algn="ctr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이 자료는 강의 보조자료로 제공되는 것으로</a:t>
            </a:r>
            <a:r>
              <a:rPr lang="en-US" altLang="ko-KR" sz="1400" spc="-100" dirty="0">
                <a:solidFill>
                  <a:prstClr val="black"/>
                </a:solidFill>
                <a:latin typeface="+mn-lt"/>
              </a:rPr>
              <a:t>, </a:t>
            </a:r>
            <a:r>
              <a:rPr lang="ko-KR" altLang="en-US" sz="1400" spc="-100" dirty="0" smtClean="0">
                <a:solidFill>
                  <a:prstClr val="black"/>
                </a:solidFill>
                <a:latin typeface="+mn-lt"/>
              </a:rPr>
              <a:t>무단 전재 및 배포를 금합니다</a:t>
            </a:r>
            <a:r>
              <a:rPr lang="en-US" altLang="ko-KR" sz="1400" spc="-100" smtClean="0">
                <a:solidFill>
                  <a:prstClr val="black"/>
                </a:solidFill>
                <a:latin typeface="+mn-lt"/>
              </a:rPr>
              <a:t>.</a:t>
            </a:r>
            <a:endParaRPr lang="en-US" altLang="ko-KR" sz="1400" spc="-1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D0FB39F7-9A65-D73B-D193-4DAB1CC6248E}"/>
              </a:ext>
            </a:extLst>
          </p:cNvPr>
          <p:cNvSpPr/>
          <p:nvPr userDrawn="1"/>
        </p:nvSpPr>
        <p:spPr>
          <a:xfrm>
            <a:off x="323057" y="434276"/>
            <a:ext cx="8497887" cy="6055064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9A5F3A"/>
              </a:solidFill>
            </a:endParaRPr>
          </a:p>
        </p:txBody>
      </p:sp>
      <p:pic>
        <p:nvPicPr>
          <p:cNvPr id="9" name="Picture 2" descr="C:\Documents and Settings\hanb\바탕 화면\한빛아카데미.bmp">
            <a:extLst>
              <a:ext uri="{FF2B5EF4-FFF2-40B4-BE49-F238E27FC236}">
                <a16:creationId xmlns:a16="http://schemas.microsoft.com/office/drawing/2014/main" id="{BA6DE87D-1B1B-44CB-E725-BF05BF4517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6400" y="5529233"/>
            <a:ext cx="1591200" cy="3300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50563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7002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l">
              <a:spcBef>
                <a:spcPct val="20000"/>
              </a:spcBef>
            </a:pPr>
            <a:r>
              <a:rPr lang="ko-KR" altLang="en-US" sz="24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학습 목표</a:t>
            </a:r>
            <a:endParaRPr lang="ko-KR" altLang="en-US" sz="2400" spc="-300" dirty="0">
              <a:solidFill>
                <a:srgbClr val="8B333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102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/49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7030A0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D5EA4-C393-75DD-49EC-D02396089A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076" y="3158971"/>
            <a:ext cx="3640775" cy="328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8621"/>
            <a:ext cx="9144000" cy="690471"/>
          </a:xfrm>
          <a:prstGeom prst="rect">
            <a:avLst/>
          </a:prstGeom>
          <a:solidFill>
            <a:srgbClr val="F6F983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3591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/49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128634"/>
            <a:ext cx="7785100" cy="474663"/>
          </a:xfrm>
        </p:spPr>
        <p:txBody>
          <a:bodyPr>
            <a:noAutofit/>
          </a:bodyPr>
          <a:lstStyle>
            <a:lvl1pPr algn="l">
              <a:defRPr sz="22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FFE45B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6"/>
            <a:ext cx="8756650" cy="280047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169818" y="2828933"/>
            <a:ext cx="2824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0" dirty="0">
                <a:solidFill>
                  <a:schemeClr val="accent4"/>
                </a:solidFill>
                <a:latin typeface="+mn-lt"/>
              </a:rPr>
              <a:t>Thank You</a:t>
            </a:r>
            <a:endParaRPr lang="ko-KR" altLang="en-US" sz="4000" b="1" i="0" dirty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643689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2022-06-29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1" r:id="rId2"/>
    <p:sldLayoutId id="2147483697" r:id="rId3"/>
    <p:sldLayoutId id="2147483698" r:id="rId4"/>
    <p:sldLayoutId id="2147483699" r:id="rId5"/>
    <p:sldLayoutId id="2147483700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847E249-A1FA-86D4-7A5F-70674A6822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PART 02 </a:t>
            </a:r>
            <a:r>
              <a:rPr lang="ko-KR" altLang="en-US" dirty="0"/>
              <a:t>데이터 분석 입문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DDC28BD-3B2E-DE22-0F6D-B218A59692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CHAPTER 12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미니 </a:t>
            </a:r>
            <a:r>
              <a:rPr lang="ko-KR" altLang="en-US" dirty="0"/>
              <a:t>프로젝트</a:t>
            </a:r>
          </a:p>
        </p:txBody>
      </p:sp>
    </p:spTree>
    <p:extLst>
      <p:ext uri="{BB962C8B-B14F-4D97-AF65-F5344CB8AC3E}">
        <p14:creationId xmlns:p14="http://schemas.microsoft.com/office/powerpoint/2010/main" val="343913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</a:t>
            </a:r>
            <a:r>
              <a:rPr lang="en-US" altLang="ko-KR"/>
              <a:t>1</a:t>
            </a:r>
            <a:r>
              <a:rPr lang="ko-KR" altLang="en-US"/>
              <a:t> 베스트셀러 목록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크롤링 코드 작성</a:t>
            </a:r>
          </a:p>
          <a:p>
            <a:pPr lvl="1">
              <a:defRPr/>
            </a:pPr>
            <a:r>
              <a:rPr lang="ko-KR" altLang="en-US"/>
              <a:t>정보를 하루 간격으로 크롤링하도록 코드의 틀을 작성</a:t>
            </a:r>
          </a:p>
          <a:p>
            <a:pPr lvl="1">
              <a:defRPr/>
            </a:pPr>
            <a:r>
              <a:rPr lang="en-US" altLang="ko-KR"/>
              <a:t>C:\CookAnalysis\yes24\ </a:t>
            </a:r>
            <a:r>
              <a:rPr lang="ko-KR" altLang="en-US"/>
              <a:t>폴더에 파일명은 </a:t>
            </a:r>
            <a:r>
              <a:rPr lang="en-US" altLang="ko-KR"/>
              <a:t>yes24_</a:t>
            </a:r>
            <a:r>
              <a:rPr lang="ko-KR" altLang="en-US"/>
              <a:t>연월일시분초</a:t>
            </a:r>
            <a:r>
              <a:rPr lang="en-US" altLang="ko-KR"/>
              <a:t>.xlsx</a:t>
            </a:r>
            <a:r>
              <a:rPr lang="ko-KR" altLang="en-US"/>
              <a:t>로 저장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61510" y="2188181"/>
          <a:ext cx="8820980" cy="3404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55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50">
                          <a:latin typeface="D2Coding"/>
                          <a:ea typeface="D2Coding"/>
                        </a:rPr>
                        <a:t>Code12-01.py</a:t>
                      </a:r>
                      <a:endParaRPr lang="ko-KR" altLang="en-US" sz="145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05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39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while True :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print()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print("--------------------")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now = datetime.datetime.now()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print('Yes24.com IT 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서적 순위 크롤링 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--&gt; ', now.strftime('%Y-%m-%d %H:%M:%S'), 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filename = folderName + 'yes24_' + now.strftime('(%Y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년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%m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월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%d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일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%H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시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%M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분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%S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초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)')+'.xlsx’</a:t>
                      </a:r>
                    </a:p>
                    <a:p>
                      <a:pPr lvl="0">
                        <a:defRPr/>
                      </a:pPr>
                      <a:endParaRPr lang="en-US" altLang="ko-KR" sz="1450" b="0" i="0" u="none" strike="noStrike" kern="1200" baseline="0">
                        <a:solidFill>
                          <a:schemeClr val="tx1"/>
                        </a:solidFill>
                        <a:latin typeface="D2Coding"/>
                        <a:ea typeface="D2Coding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pageNumber = 1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rowNum = 1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while True :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    try :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        bookUrl = url + str(pageNumber)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        pageNumber += 1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</a:t>
            </a:r>
            <a:r>
              <a:rPr lang="en-US" altLang="ko-KR" dirty="0"/>
              <a:t>1</a:t>
            </a:r>
            <a:r>
              <a:rPr lang="ko-KR" altLang="en-US" dirty="0"/>
              <a:t> 베스트셀러 목록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크롤링</a:t>
            </a:r>
            <a:r>
              <a:rPr lang="ko-KR" altLang="en-US" dirty="0"/>
              <a:t> 코드 작성</a:t>
            </a:r>
          </a:p>
          <a:p>
            <a:pPr lvl="1"/>
            <a:r>
              <a:rPr lang="ko-KR" altLang="en-US" dirty="0"/>
              <a:t>정보를 하루 간격으로 크롤링하도록 코드의 틀을 작성</a:t>
            </a:r>
            <a:endParaRPr lang="en-US" altLang="ko-KR" dirty="0"/>
          </a:p>
          <a:p>
            <a:pPr lvl="1"/>
            <a:r>
              <a:rPr lang="en-US" altLang="ko-KR" dirty="0"/>
              <a:t>C:\CookAnalysis\yes24\ </a:t>
            </a:r>
            <a:r>
              <a:rPr lang="ko-KR" altLang="en-US" dirty="0"/>
              <a:t>폴더에 파일명은 </a:t>
            </a:r>
            <a:r>
              <a:rPr lang="en-US" altLang="ko-KR" dirty="0"/>
              <a:t>yes24_</a:t>
            </a:r>
            <a:r>
              <a:rPr lang="ko-KR" altLang="en-US" dirty="0" err="1"/>
              <a:t>연월일시분초</a:t>
            </a:r>
            <a:r>
              <a:rPr lang="en-US" altLang="ko-KR" dirty="0"/>
              <a:t>.xlsx</a:t>
            </a:r>
            <a:r>
              <a:rPr lang="ko-KR" altLang="en-US" dirty="0"/>
              <a:t>로 저장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247CC73-B421-5D57-7267-E0C960581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685337"/>
              </p:ext>
            </p:extLst>
          </p:nvPr>
        </p:nvGraphicFramePr>
        <p:xfrm>
          <a:off x="791580" y="2322787"/>
          <a:ext cx="7560840" cy="3401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969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094871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40640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Code12-01.py</a:t>
                      </a:r>
                      <a:endParaRPr lang="ko-KR" altLang="en-US" sz="145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9950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40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42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43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44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46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47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48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49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50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52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htmlObject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urllib.request.urlopen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bookUrl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webPage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htmlObject.read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bsObject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bs4.BeautifulSoup(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webPage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'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html.parser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’)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tag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bsObject.find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('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ul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', {'class': '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clearfix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’})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all_books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tag.findAll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('div', {'class': '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goods_info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’})</a:t>
                      </a:r>
                    </a:p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for book in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all_books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info_list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getBookInfo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(book)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    print(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rowNum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info_list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rowNum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+= 1</a:t>
                      </a:r>
                    </a:p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except :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313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</a:t>
            </a:r>
            <a:r>
              <a:rPr lang="en-US" altLang="ko-KR" dirty="0"/>
              <a:t>1</a:t>
            </a:r>
            <a:r>
              <a:rPr lang="ko-KR" altLang="en-US" dirty="0"/>
              <a:t> 베스트셀러 목록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크롤링</a:t>
            </a:r>
            <a:r>
              <a:rPr lang="ko-KR" altLang="en-US" dirty="0"/>
              <a:t> 코드 작성</a:t>
            </a:r>
          </a:p>
          <a:p>
            <a:pPr lvl="1"/>
            <a:r>
              <a:rPr lang="ko-KR" altLang="en-US" dirty="0"/>
              <a:t>정보를 하루 간격으로 크롤링하도록 코드의 틀을 작성</a:t>
            </a:r>
            <a:endParaRPr lang="en-US" altLang="ko-KR" dirty="0"/>
          </a:p>
          <a:p>
            <a:pPr lvl="1"/>
            <a:r>
              <a:rPr lang="en-US" altLang="ko-KR" dirty="0"/>
              <a:t>C:\CookAnalysis\yes24\ </a:t>
            </a:r>
            <a:r>
              <a:rPr lang="ko-KR" altLang="en-US" dirty="0"/>
              <a:t>폴더에 파일명은 </a:t>
            </a:r>
            <a:r>
              <a:rPr lang="en-US" altLang="ko-KR" dirty="0"/>
              <a:t>yes24_</a:t>
            </a:r>
            <a:r>
              <a:rPr lang="ko-KR" altLang="en-US" dirty="0" err="1"/>
              <a:t>연월일시분초</a:t>
            </a:r>
            <a:r>
              <a:rPr lang="en-US" altLang="ko-KR" dirty="0"/>
              <a:t>.xlsx</a:t>
            </a:r>
            <a:r>
              <a:rPr lang="ko-KR" altLang="en-US" dirty="0"/>
              <a:t>로 저장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247CC73-B421-5D57-7267-E0C960581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331682"/>
              </p:ext>
            </p:extLst>
          </p:nvPr>
        </p:nvGraphicFramePr>
        <p:xfrm>
          <a:off x="1151620" y="2123855"/>
          <a:ext cx="6840760" cy="1755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969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374791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40640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5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Code12-01.py</a:t>
                      </a:r>
                      <a:endParaRPr lang="ko-KR" altLang="en-US" sz="145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3487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53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54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56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57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break</a:t>
                      </a:r>
                    </a:p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print(filename, '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으로 저장됨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.’)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print("--------------------")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time.sleep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(60*60*24) 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 1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일에 해당하는 초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(60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초*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60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분*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24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시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02D3884-C75E-13B0-20A5-9FDF3D72D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202455"/>
              </p:ext>
            </p:extLst>
          </p:nvPr>
        </p:nvGraphicFramePr>
        <p:xfrm>
          <a:off x="746575" y="4104075"/>
          <a:ext cx="7607500" cy="16801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07500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</a:tblGrid>
              <a:tr h="1680187">
                <a:tc>
                  <a:txBody>
                    <a:bodyPr/>
                    <a:lstStyle/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--------------------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Yes24.com IT 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서적 순위 </a:t>
                      </a:r>
                      <a:r>
                        <a:rPr lang="ko-KR" altLang="en-US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크롤링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--&gt; 2022-03-18 14:56:44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1 ['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진짜 쓰는 실무 엑셀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', '</a:t>
                      </a:r>
                      <a:r>
                        <a:rPr lang="ko-KR" altLang="en-US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전진권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', '</a:t>
                      </a:r>
                      <a:r>
                        <a:rPr lang="ko-KR" altLang="en-US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제이펍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', '2022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년 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02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월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', '18,900']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2 ['Do it! 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점프 투 파이썬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', '</a:t>
                      </a:r>
                      <a:r>
                        <a:rPr lang="ko-KR" altLang="en-US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박응용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', '</a:t>
                      </a:r>
                      <a:r>
                        <a:rPr lang="ko-KR" altLang="en-US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이지스퍼블리싱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', '2019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년 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06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월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', '16,920']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~~~ 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생략 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~~~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C:/CookAnalysis/Excel/yes24_(2022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년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03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월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18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일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14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시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57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분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54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초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).xlsx 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으로 저장됨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--------------------</a:t>
                      </a:r>
                      <a:endParaRPr lang="en-US" altLang="ko-KR" sz="145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573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</a:t>
            </a:r>
            <a:r>
              <a:rPr lang="en-US" altLang="ko-KR"/>
              <a:t>1</a:t>
            </a:r>
            <a:r>
              <a:rPr lang="ko-KR" altLang="en-US"/>
              <a:t> 베스트셀러 목록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엑셀 파일 출력</a:t>
            </a:r>
          </a:p>
          <a:p>
            <a:pPr lvl="1" algn="just">
              <a:defRPr/>
            </a:pPr>
            <a:r>
              <a:rPr lang="ko-KR" altLang="en-US" b="0" i="0" u="none" strike="noStrike" baseline="0">
                <a:solidFill>
                  <a:srgbClr val="211D1E"/>
                </a:solidFill>
                <a:latin typeface="HHHOAY+YDVYMjO12"/>
              </a:rPr>
              <a:t>하루 간격으로 크롤링된 결과를 엑셀 파일로 출력</a:t>
            </a:r>
            <a:r>
              <a:rPr lang="ko-KR" altLang="en-US"/>
              <a:t> </a:t>
            </a:r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61511" y="1922195"/>
          <a:ext cx="8775974" cy="3623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0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5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50">
                          <a:latin typeface="D2Coding"/>
                          <a:ea typeface="D2Coding"/>
                        </a:rPr>
                        <a:t>Code12-02.py</a:t>
                      </a:r>
                      <a:endParaRPr lang="ko-KR" altLang="en-US" sz="145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8972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…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~~~ Code12-01.py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의 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1~22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행과 동일 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~~~ </a:t>
                      </a:r>
                    </a:p>
                    <a:p>
                      <a:pPr lvl="0">
                        <a:defRPr/>
                      </a:pPr>
                      <a:endParaRPr lang="en-US" altLang="ko-KR" sz="1450" b="0" i="0" u="none" strike="noStrike" kern="1200" baseline="0">
                        <a:solidFill>
                          <a:schemeClr val="tx1"/>
                        </a:solidFill>
                        <a:latin typeface="D2Coding"/>
                        <a:ea typeface="D2Coding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rgbClr val="E04B49"/>
                          </a:solidFill>
                          <a:latin typeface="D2Coding"/>
                          <a:ea typeface="D2Coding"/>
                          <a:cs typeface="+mn-cs"/>
                        </a:rPr>
                        <a:t>## </a:t>
                      </a:r>
                      <a:r>
                        <a:rPr lang="ko-KR" altLang="en-US" sz="1450" b="0" i="0" u="none" strike="noStrike" kern="1200" baseline="0">
                          <a:solidFill>
                            <a:srgbClr val="E04B49"/>
                          </a:solidFill>
                          <a:latin typeface="D2Coding"/>
                          <a:ea typeface="D2Coding"/>
                          <a:cs typeface="+mn-cs"/>
                        </a:rPr>
                        <a:t>메인 코드 부분 </a:t>
                      </a:r>
                      <a:r>
                        <a:rPr lang="en-US" altLang="ko-KR" sz="1450" b="0" i="0" u="none" strike="noStrike" kern="1200" baseline="0">
                          <a:solidFill>
                            <a:srgbClr val="E04B49"/>
                          </a:solidFill>
                          <a:latin typeface="D2Coding"/>
                          <a:ea typeface="D2Coding"/>
                          <a:cs typeface="+mn-cs"/>
                        </a:rPr>
                        <a:t>##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while True :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print()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print("--------------------")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now = datetime.datetime.now()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print('Yes24.com IT 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서적 순위 크롤링 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--&gt; ', now.strftime('%Y-%m-%d %H:%M:%S'), )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filename = folderName + 'yes24_' + now.strftime('(%Y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년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%m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월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%d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일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%H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시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%M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분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%S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초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)')+'.xlsx’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workbook = xlsxwriter.Workbook(filename)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worksheet = workbook.add_worksheet(wsName)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cell_format1 = workbook.add_format()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cell_format1.set_bold() 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</a:t>
            </a:r>
            <a:r>
              <a:rPr lang="en-US" altLang="ko-KR"/>
              <a:t>1</a:t>
            </a:r>
            <a:r>
              <a:rPr lang="ko-KR" altLang="en-US"/>
              <a:t> 베스트셀러 목록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엑셀 파일 출력</a:t>
            </a:r>
          </a:p>
          <a:p>
            <a:pPr lvl="1" algn="just">
              <a:defRPr/>
            </a:pPr>
            <a:r>
              <a:rPr lang="ko-KR" altLang="en-US" b="0" i="0" u="none" strike="noStrike" baseline="0">
                <a:solidFill>
                  <a:srgbClr val="211D1E"/>
                </a:solidFill>
                <a:latin typeface="HHHOAY+YDVYMjO12"/>
              </a:rPr>
              <a:t>하루 간격으로 크롤링된 결과를 엑셀 파일로 출력</a:t>
            </a:r>
            <a:r>
              <a:rPr lang="ko-KR" altLang="en-US"/>
              <a:t> </a:t>
            </a:r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11561" y="1876156"/>
          <a:ext cx="7875874" cy="3843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900">
                          <a:latin typeface="D2Coding"/>
                          <a:ea typeface="D2Coding"/>
                        </a:rPr>
                        <a:t>Code12-02.py</a:t>
                      </a:r>
                      <a:endParaRPr lang="ko-KR" altLang="en-US" sz="19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940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50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cell_format1.set_font_color(random.choice(['red','green', 'blue', 'gray’, \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                                           'magenta','cyan']))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cell_format1.set_font_size(15)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cell_format1.set_align('center’)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cell_format1.set_align('vcenter’)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cell_format1.set_bg_color('yellow’)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cell_format1.set_border(1) </a:t>
                      </a:r>
                    </a:p>
                    <a:p>
                      <a:pPr lvl="0">
                        <a:defRPr/>
                      </a:pPr>
                      <a:endParaRPr lang="en-US" altLang="ko-KR" sz="1450" b="0" i="0" u="none" strike="noStrike" kern="1200" baseline="0">
                        <a:solidFill>
                          <a:schemeClr val="tx1"/>
                        </a:solidFill>
                        <a:latin typeface="D2Coding"/>
                        <a:ea typeface="D2Coding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worksheet.set_column('A:F', 20) </a:t>
                      </a:r>
                      <a:r>
                        <a:rPr lang="en-US" altLang="ko-KR" sz="1450" b="0" i="0" u="none" strike="noStrike" kern="1200" baseline="0">
                          <a:solidFill>
                            <a:srgbClr val="FF0000"/>
                          </a:solidFill>
                          <a:latin typeface="D2Coding"/>
                          <a:ea typeface="D2Coding"/>
                          <a:cs typeface="+mn-cs"/>
                        </a:rPr>
                        <a:t># </a:t>
                      </a:r>
                      <a:r>
                        <a:rPr lang="ko-KR" altLang="en-US" sz="1450" b="0" i="0" u="none" strike="noStrike" kern="1200" baseline="0">
                          <a:solidFill>
                            <a:srgbClr val="FF0000"/>
                          </a:solidFill>
                          <a:latin typeface="D2Coding"/>
                          <a:ea typeface="D2Coding"/>
                          <a:cs typeface="+mn-cs"/>
                        </a:rPr>
                        <a:t>약 </a:t>
                      </a:r>
                      <a:r>
                        <a:rPr lang="en-US" altLang="ko-KR" sz="1450" b="0" i="0" u="none" strike="noStrike" kern="1200" baseline="0">
                          <a:solidFill>
                            <a:srgbClr val="FF0000"/>
                          </a:solidFill>
                          <a:latin typeface="D2Coding"/>
                          <a:ea typeface="D2Coding"/>
                          <a:cs typeface="+mn-cs"/>
                        </a:rPr>
                        <a:t>0.34 </a:t>
                      </a:r>
                      <a:endParaRPr lang="en-US" altLang="ko-KR" sz="1450" b="0" i="0" u="none" strike="noStrike" kern="1200" baseline="0">
                        <a:solidFill>
                          <a:schemeClr val="tx1"/>
                        </a:solidFill>
                        <a:latin typeface="D2Coding"/>
                        <a:ea typeface="D2Coding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for i in range(len(header)) :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    worksheet.write(0, i, header[i], cell_format1) </a:t>
                      </a:r>
                    </a:p>
                    <a:p>
                      <a:pPr lvl="0">
                        <a:defRPr/>
                      </a:pPr>
                      <a:endParaRPr lang="en-US" altLang="ko-KR" sz="1450" b="0" i="0" u="none" strike="noStrike" kern="1200" baseline="0">
                        <a:solidFill>
                          <a:schemeClr val="tx1"/>
                        </a:solidFill>
                        <a:latin typeface="D2Coding"/>
                        <a:ea typeface="D2Coding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cell_format2 = workbook.add_format()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cell_format2.set_border(1) 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</a:t>
            </a:r>
            <a:r>
              <a:rPr lang="en-US" altLang="ko-KR" dirty="0"/>
              <a:t>1</a:t>
            </a:r>
            <a:r>
              <a:rPr lang="ko-KR" altLang="en-US" dirty="0"/>
              <a:t> 베스트셀러 목록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출력</a:t>
            </a:r>
            <a:endParaRPr lang="ko-KR" altLang="en-US" sz="1600" b="0" i="0" u="none" strike="noStrike" baseline="0" dirty="0">
              <a:solidFill>
                <a:srgbClr val="000000"/>
              </a:solidFill>
              <a:latin typeface="HHHOAY+YDVYMjO12"/>
            </a:endParaRPr>
          </a:p>
          <a:p>
            <a:pPr lvl="1" algn="just"/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하루 간격으로 </a:t>
            </a:r>
            <a:r>
              <a:rPr lang="ko-KR" altLang="en-US" b="0" i="0" u="none" strike="noStrike" baseline="0" dirty="0" err="1">
                <a:solidFill>
                  <a:srgbClr val="211D1E"/>
                </a:solidFill>
                <a:latin typeface="HHHOAY+YDVYMjO12"/>
              </a:rPr>
              <a:t>크롤링된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 결과를 엑셀 파일로 출력</a:t>
            </a:r>
            <a:r>
              <a:rPr lang="ko-KR" altLang="en-US" dirty="0"/>
              <a:t> 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247CC73-B421-5D57-7267-E0C960581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01971"/>
              </p:ext>
            </p:extLst>
          </p:nvPr>
        </p:nvGraphicFramePr>
        <p:xfrm>
          <a:off x="611561" y="1921160"/>
          <a:ext cx="7605845" cy="3848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099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222746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40640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9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Code12-02.py</a:t>
                      </a:r>
                      <a:endParaRPr lang="ko-KR" altLang="en-US" sz="19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4289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52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53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54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66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67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68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69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70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72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73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pageNumber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1 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rowNum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1 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while True : 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try : 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    ~~~ Code12-01.py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의 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39~46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행과 동일 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~~~ </a:t>
                      </a:r>
                    </a:p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    for book in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all_books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: 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    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info_list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getBookInfo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(book) 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    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worksheet.write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rowNum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0,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rowNum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cell_format2) 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        for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in range(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len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info_list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)) : 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        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worksheet.write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rowNum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i+1,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info_list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], cell_format2) 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    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rowNum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+= 1 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except : 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        break 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661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</a:t>
            </a:r>
            <a:r>
              <a:rPr lang="en-US" altLang="ko-KR" dirty="0"/>
              <a:t>1</a:t>
            </a:r>
            <a:r>
              <a:rPr lang="ko-KR" altLang="en-US" dirty="0"/>
              <a:t> 베스트셀러 목록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출력</a:t>
            </a:r>
            <a:endParaRPr lang="ko-KR" altLang="en-US" sz="1600" b="0" i="0" u="none" strike="noStrike" baseline="0" dirty="0">
              <a:solidFill>
                <a:srgbClr val="000000"/>
              </a:solidFill>
              <a:latin typeface="HHHOAY+YDVYMjO12"/>
            </a:endParaRPr>
          </a:p>
          <a:p>
            <a:pPr lvl="1" algn="just"/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하루 간격으로 </a:t>
            </a:r>
            <a:r>
              <a:rPr lang="ko-KR" altLang="en-US" b="0" i="0" u="none" strike="noStrike" baseline="0" dirty="0" err="1">
                <a:solidFill>
                  <a:srgbClr val="211D1E"/>
                </a:solidFill>
                <a:latin typeface="HHHOAY+YDVYMjO12"/>
              </a:rPr>
              <a:t>크롤링된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 결과를 엑셀 파일로 출력</a:t>
            </a:r>
            <a:r>
              <a:rPr lang="ko-KR" altLang="en-US" dirty="0"/>
              <a:t> 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247CC73-B421-5D57-7267-E0C960581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109103"/>
              </p:ext>
            </p:extLst>
          </p:nvPr>
        </p:nvGraphicFramePr>
        <p:xfrm>
          <a:off x="611561" y="1795780"/>
          <a:ext cx="7605845" cy="1633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099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222746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40640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Code12-02.py</a:t>
                      </a:r>
                      <a:endParaRPr lang="ko-KR" altLang="en-US" sz="145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2137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74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76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77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78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workbook.close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 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print(filename, '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으로 저장됨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.’) 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print("--------------------") 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time.sleep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(60*60*24) 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 1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일에 해당하는 초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(60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초*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60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분*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24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시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409ED31-7E09-786B-52E8-3E370A4AE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889274"/>
              </p:ext>
            </p:extLst>
          </p:nvPr>
        </p:nvGraphicFramePr>
        <p:xfrm>
          <a:off x="600499" y="3458276"/>
          <a:ext cx="7616906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6906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</a:tblGrid>
              <a:tr h="606086">
                <a:tc>
                  <a:txBody>
                    <a:bodyPr/>
                    <a:lstStyle/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--------------------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Yes24.com IT 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서적 순위 </a:t>
                      </a:r>
                      <a:r>
                        <a:rPr lang="ko-KR" altLang="en-US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크롤링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--&gt; 2022-03-18 16:27:12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C:/CookAnalysis/yes24/yes24_(2022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년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03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월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18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일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16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시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27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분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12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초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).xlsx 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으로 저장됨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--------------------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74A8276-43D3-4D60-3205-019C5619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690" y="4644135"/>
            <a:ext cx="5580620" cy="180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52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미니 포토샵 소개</a:t>
            </a:r>
            <a:endParaRPr lang="ko-KR" altLang="en-US" sz="1800" b="0" i="0" u="none" strike="noStrike" baseline="0" dirty="0">
              <a:solidFill>
                <a:srgbClr val="000000"/>
              </a:solidFill>
              <a:latin typeface="HHHOAY+YDVYMjO12"/>
            </a:endParaRPr>
          </a:p>
          <a:p>
            <a:pPr lvl="1" algn="just"/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사진에 효과를 주는 소프트웨어인 포토샵과 비슷하게 기능을 구현</a:t>
            </a:r>
            <a:endParaRPr lang="en-US" altLang="ko-KR" sz="2000" dirty="0">
              <a:solidFill>
                <a:srgbClr val="211D1E"/>
              </a:solidFill>
              <a:latin typeface="HHHOAY+YDVYMjO12"/>
            </a:endParaRPr>
          </a:p>
          <a:p>
            <a:pPr lvl="1" algn="just"/>
            <a:r>
              <a:rPr lang="ko-KR" altLang="en-US" b="0" i="0" u="none" strike="noStrike" baseline="0" dirty="0" err="1">
                <a:solidFill>
                  <a:srgbClr val="211D1E"/>
                </a:solidFill>
                <a:latin typeface="HHHOAY+YDVYMjO12"/>
              </a:rPr>
              <a:t>넘파이의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 연산 기능을 사용해서 대부분의 효과를 구현 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005E4A-60AF-EA29-37AD-518648104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966" y="2168860"/>
            <a:ext cx="6207934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61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pillow </a:t>
            </a:r>
            <a:r>
              <a:rPr lang="ko-KR" altLang="en-US" dirty="0"/>
              <a:t>라이브러리</a:t>
            </a:r>
            <a:endParaRPr lang="ko-KR" altLang="en-US" sz="1800" b="0" i="0" u="none" strike="noStrike" baseline="0" dirty="0">
              <a:solidFill>
                <a:srgbClr val="000000"/>
              </a:solidFill>
              <a:latin typeface="HHHOAY+YDVYMjO12"/>
            </a:endParaRPr>
          </a:p>
          <a:p>
            <a:pPr lvl="1" algn="just"/>
            <a:r>
              <a:rPr lang="ko-KR" altLang="en-US" b="0" i="0" u="none" strike="noStrike" baseline="0" dirty="0">
                <a:solidFill>
                  <a:srgbClr val="211D1E"/>
                </a:solidFill>
                <a:latin typeface="+mn-lt"/>
              </a:rPr>
              <a:t>많이 사용되는 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+mn-lt"/>
              </a:rPr>
              <a:t>PNG, JPG, BMP 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+mn-lt"/>
              </a:rPr>
              <a:t>등의 포맷을 열거나 저장하기 위해 설치</a:t>
            </a:r>
            <a:endParaRPr lang="en-US" altLang="ko-KR" b="0" i="0" u="none" strike="noStrike" baseline="0" dirty="0">
              <a:solidFill>
                <a:srgbClr val="211D1E"/>
              </a:solidFill>
              <a:latin typeface="+mn-lt"/>
            </a:endParaRPr>
          </a:p>
          <a:p>
            <a:endParaRPr lang="en-US" altLang="ko-KR" dirty="0"/>
          </a:p>
          <a:p>
            <a:r>
              <a:rPr lang="ko-KR" altLang="en-US" dirty="0"/>
              <a:t>구현할 기능 계획</a:t>
            </a:r>
            <a:endParaRPr lang="ko-KR" altLang="en-US" sz="1800" b="0" i="0" u="none" strike="noStrike" baseline="0" dirty="0">
              <a:solidFill>
                <a:srgbClr val="000000"/>
              </a:solidFill>
              <a:latin typeface="HHHOAY+YDVYMjO12"/>
            </a:endParaRPr>
          </a:p>
          <a:p>
            <a:pPr lvl="1" algn="just"/>
            <a:endParaRPr lang="ko-KR" altLang="en-US" dirty="0"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C89DB8-AEDD-0A22-C800-85D481BBE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290" y="1178750"/>
            <a:ext cx="1772837" cy="5598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C7B27F-913D-8B9B-75B8-403A04683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483895"/>
            <a:ext cx="5639145" cy="373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30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메뉴와 함수 정의</a:t>
            </a:r>
            <a:endParaRPr lang="ko-KR" altLang="en-US" sz="1800" b="0" i="0" u="none" strike="noStrike" baseline="0" dirty="0">
              <a:solidFill>
                <a:srgbClr val="000000"/>
              </a:solidFill>
              <a:latin typeface="HHHOAY+YDVYMjO12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6A92A3-B17F-AB9D-4020-DA4F82443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952829"/>
              </p:ext>
            </p:extLst>
          </p:nvPr>
        </p:nvGraphicFramePr>
        <p:xfrm>
          <a:off x="503040" y="1388774"/>
          <a:ext cx="8254426" cy="5204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242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805184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44998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9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Code12-03.py</a:t>
                      </a:r>
                      <a:endParaRPr lang="ko-KR" altLang="en-US" sz="19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46736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9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9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9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9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9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9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9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9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9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9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9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9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9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9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9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9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from </a:t>
                      </a:r>
                      <a:r>
                        <a:rPr lang="en-US" altLang="ko-KR" sz="190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tkinter</a:t>
                      </a:r>
                      <a:r>
                        <a:rPr lang="en-US" altLang="ko-KR" sz="19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import *</a:t>
                      </a:r>
                    </a:p>
                    <a:p>
                      <a:r>
                        <a:rPr lang="en-US" altLang="ko-KR" sz="19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from </a:t>
                      </a:r>
                      <a:r>
                        <a:rPr lang="en-US" altLang="ko-KR" sz="190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tkinter.filedialog</a:t>
                      </a:r>
                      <a:r>
                        <a:rPr lang="en-US" altLang="ko-KR" sz="19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import *</a:t>
                      </a:r>
                    </a:p>
                    <a:p>
                      <a:r>
                        <a:rPr lang="en-US" altLang="ko-KR" sz="19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from </a:t>
                      </a:r>
                      <a:r>
                        <a:rPr lang="en-US" altLang="ko-KR" sz="190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tkinter.simpledialog</a:t>
                      </a:r>
                      <a:r>
                        <a:rPr lang="en-US" altLang="ko-KR" sz="19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import *</a:t>
                      </a:r>
                    </a:p>
                    <a:p>
                      <a:r>
                        <a:rPr lang="en-US" altLang="ko-KR" sz="19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from PIL import Image</a:t>
                      </a:r>
                    </a:p>
                    <a:p>
                      <a:r>
                        <a:rPr lang="en-US" altLang="ko-KR" sz="19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import </a:t>
                      </a:r>
                      <a:r>
                        <a:rPr lang="en-US" altLang="ko-KR" sz="190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numpy</a:t>
                      </a:r>
                      <a:r>
                        <a:rPr lang="en-US" altLang="ko-KR" sz="19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as np</a:t>
                      </a:r>
                    </a:p>
                    <a:p>
                      <a:endParaRPr lang="en-US" altLang="ko-KR" sz="190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90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## </a:t>
                      </a:r>
                      <a:r>
                        <a:rPr lang="ko-KR" altLang="en-US" sz="190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함수 선언 부분 </a:t>
                      </a:r>
                      <a:r>
                        <a:rPr lang="en-US" altLang="ko-KR" sz="190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##</a:t>
                      </a:r>
                    </a:p>
                    <a:p>
                      <a:r>
                        <a:rPr lang="en-US" altLang="ko-KR" sz="19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display() :     </a:t>
                      </a:r>
                      <a:r>
                        <a:rPr lang="en-US" altLang="ko-KR" sz="190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 Code 12-04.py</a:t>
                      </a:r>
                      <a:r>
                        <a:rPr lang="ko-KR" altLang="en-US" sz="190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에서 구현</a:t>
                      </a:r>
                    </a:p>
                    <a:p>
                      <a:r>
                        <a:rPr lang="en-US" altLang="ko-KR" sz="19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pass</a:t>
                      </a:r>
                    </a:p>
                    <a:p>
                      <a:endParaRPr lang="en-US" altLang="ko-KR" sz="190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9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</a:t>
                      </a:r>
                      <a:r>
                        <a:rPr lang="en-US" altLang="ko-KR" sz="190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func_open</a:t>
                      </a:r>
                      <a:r>
                        <a:rPr lang="en-US" altLang="ko-KR" sz="19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 :   </a:t>
                      </a:r>
                      <a:r>
                        <a:rPr lang="en-US" altLang="ko-KR" sz="190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 Code 12-04.py</a:t>
                      </a:r>
                      <a:r>
                        <a:rPr lang="ko-KR" altLang="en-US" sz="190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에서 구현</a:t>
                      </a:r>
                    </a:p>
                    <a:p>
                      <a:r>
                        <a:rPr lang="en-US" altLang="ko-KR" sz="19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pass</a:t>
                      </a:r>
                    </a:p>
                    <a:p>
                      <a:endParaRPr lang="en-US" altLang="ko-KR" sz="190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9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</a:t>
                      </a:r>
                      <a:r>
                        <a:rPr lang="en-US" altLang="ko-KR" sz="190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func_save</a:t>
                      </a:r>
                      <a:r>
                        <a:rPr lang="en-US" altLang="ko-KR" sz="19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 :   </a:t>
                      </a:r>
                      <a:r>
                        <a:rPr lang="en-US" altLang="ko-KR" sz="190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 Code 12-05.py</a:t>
                      </a:r>
                      <a:r>
                        <a:rPr lang="ko-KR" altLang="en-US" sz="190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에서 구현</a:t>
                      </a:r>
                    </a:p>
                    <a:p>
                      <a:r>
                        <a:rPr lang="en-US" altLang="ko-KR" sz="19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pass</a:t>
                      </a:r>
                    </a:p>
                    <a:p>
                      <a:endParaRPr lang="en-US" altLang="ko-KR" sz="190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9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F0A0EC4F-B739-7963-0780-205D9B1252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spc="-150" dirty="0"/>
              <a:t>베스트셀러 데이터가 자동으로 수집되는 웹 </a:t>
            </a:r>
            <a:r>
              <a:rPr lang="ko-KR" altLang="en-US" b="0" spc="-150" dirty="0" err="1"/>
              <a:t>크롤러를</a:t>
            </a:r>
            <a:r>
              <a:rPr lang="ko-KR" altLang="en-US" b="0" spc="-150" dirty="0"/>
              <a:t> 만든다</a:t>
            </a:r>
            <a:r>
              <a:rPr lang="en-US" altLang="ko-KR" b="0" spc="-150" dirty="0"/>
              <a:t>.</a:t>
            </a:r>
          </a:p>
          <a:p>
            <a:r>
              <a:rPr lang="ko-KR" altLang="en-US" b="0" spc="-150" dirty="0" err="1"/>
              <a:t>넘파이를</a:t>
            </a:r>
            <a:r>
              <a:rPr lang="ko-KR" altLang="en-US" b="0" spc="-150" dirty="0"/>
              <a:t> 활용하여 포토샵과 같은 영상 처리 소프트웨어를 제작한다</a:t>
            </a:r>
            <a:r>
              <a:rPr lang="en-US" altLang="ko-KR" b="0" spc="-150" dirty="0"/>
              <a:t>.</a:t>
            </a:r>
            <a:endParaRPr lang="ko-KR" altLang="en-US" b="0" spc="-150" dirty="0"/>
          </a:p>
        </p:txBody>
      </p:sp>
    </p:spTree>
    <p:extLst>
      <p:ext uri="{BB962C8B-B14F-4D97-AF65-F5344CB8AC3E}">
        <p14:creationId xmlns:p14="http://schemas.microsoft.com/office/powerpoint/2010/main" val="119194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메뉴와 함수 정의</a:t>
            </a:r>
            <a:endParaRPr lang="ko-KR" altLang="en-US" sz="1800" b="0" i="0" u="none" strike="noStrike" baseline="0" dirty="0">
              <a:solidFill>
                <a:srgbClr val="000000"/>
              </a:solidFill>
              <a:latin typeface="HHHOAY+YDVYMjO12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6A92A3-B17F-AB9D-4020-DA4F82443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042247"/>
              </p:ext>
            </p:extLst>
          </p:nvPr>
        </p:nvGraphicFramePr>
        <p:xfrm>
          <a:off x="503040" y="1256626"/>
          <a:ext cx="8254426" cy="4107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242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805184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44998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Code12-03.py</a:t>
                      </a:r>
                      <a:endParaRPr lang="ko-KR" altLang="en-US" sz="145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5254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24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26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27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28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29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32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func_exit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 :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exit()</a:t>
                      </a:r>
                    </a:p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func_reverse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 : 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 Code 12-06.py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에서 구현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pass</a:t>
                      </a:r>
                    </a:p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func_bright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 :  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 Code 12-07.py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에서 구현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pass</a:t>
                      </a:r>
                    </a:p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func_dark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 :    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 Code 12-07.py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에서 구현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pass</a:t>
                      </a:r>
                    </a:p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func_gray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 :    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 Code 12-08.py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에서 구현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pass</a:t>
                      </a:r>
                    </a:p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func_bw1():      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 Code 12-08.py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에서 구현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426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메뉴와 함수 정의</a:t>
            </a:r>
            <a:endParaRPr lang="ko-KR" altLang="en-US" sz="1800" b="0" i="0" u="none" strike="noStrike" baseline="0" dirty="0">
              <a:solidFill>
                <a:srgbClr val="000000"/>
              </a:solidFill>
              <a:latin typeface="HHHOAY+YDVYMjO12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6A92A3-B17F-AB9D-4020-DA4F82443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525552"/>
              </p:ext>
            </p:extLst>
          </p:nvPr>
        </p:nvGraphicFramePr>
        <p:xfrm>
          <a:off x="521550" y="1268760"/>
          <a:ext cx="8254426" cy="4107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242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805184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44998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Code12-03.py</a:t>
                      </a:r>
                      <a:endParaRPr lang="ko-KR" altLang="en-US" sz="145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8953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33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34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36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37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38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39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40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42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43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44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46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47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48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pass</a:t>
                      </a:r>
                    </a:p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func_bw2() :     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 Code 12-08.py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에서 구현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pass</a:t>
                      </a:r>
                    </a:p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func_mirror1() : 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 Code 12-09.py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에서 구현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pass</a:t>
                      </a:r>
                    </a:p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func_mirror2() : 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 Code 12-09.py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에서 구현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pass</a:t>
                      </a:r>
                    </a:p>
                    <a:p>
                      <a:endParaRPr lang="ko-KR" altLang="en-US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func_rotate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(times) : 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 Code 12-10.py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에서 구현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pass</a:t>
                      </a:r>
                    </a:p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func_zoomin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 :  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 Code 12-11.py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에서 구현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pass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1801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메뉴와 함수 정의</a:t>
            </a:r>
            <a:endParaRPr lang="ko-KR" altLang="en-US" sz="1800" b="0" i="0" u="none" strike="noStrike" baseline="0" dirty="0">
              <a:solidFill>
                <a:srgbClr val="000000"/>
              </a:solidFill>
              <a:latin typeface="HHHOAY+YDVYMjO12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6A92A3-B17F-AB9D-4020-DA4F82443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540586"/>
              </p:ext>
            </p:extLst>
          </p:nvPr>
        </p:nvGraphicFramePr>
        <p:xfrm>
          <a:off x="503040" y="1388774"/>
          <a:ext cx="8254426" cy="41104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242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805184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44998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Code12-03.py</a:t>
                      </a:r>
                      <a:endParaRPr lang="ko-KR" altLang="en-US" sz="145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6604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49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50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52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53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54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56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57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58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59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60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62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63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64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func_zoomout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 : 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 Code 12-11.py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에서 구현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pass</a:t>
                      </a:r>
                    </a:p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## 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전역 변수 선언 부분 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##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window, canvas, paper, filename = [None] * 4</a:t>
                      </a:r>
                    </a:p>
                    <a:p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[], []</a:t>
                      </a:r>
                    </a:p>
                    <a:p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[0] * 4</a:t>
                      </a:r>
                    </a:p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## 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메인 코드 부분 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##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window = Tk()</a:t>
                      </a:r>
                    </a:p>
                    <a:p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window.geometry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("500x500")</a:t>
                      </a:r>
                    </a:p>
                    <a:p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window.title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("</a:t>
                      </a:r>
                      <a:r>
                        <a:rPr lang="ko-KR" altLang="en-US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넘파이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미니 포토샵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")</a:t>
                      </a:r>
                    </a:p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mainMenu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Menu(window)</a:t>
                      </a:r>
                    </a:p>
                    <a:p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window.config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(menu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mainMenu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5145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메뉴와 함수 정의</a:t>
            </a:r>
            <a:endParaRPr lang="ko-KR" altLang="en-US" sz="1800" b="0" i="0" u="none" strike="noStrike" baseline="0" dirty="0">
              <a:solidFill>
                <a:srgbClr val="000000"/>
              </a:solidFill>
              <a:latin typeface="HHHOAY+YDVYMjO12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6A92A3-B17F-AB9D-4020-DA4F82443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476967"/>
              </p:ext>
            </p:extLst>
          </p:nvPr>
        </p:nvGraphicFramePr>
        <p:xfrm>
          <a:off x="503040" y="1388774"/>
          <a:ext cx="8254426" cy="41554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242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805184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44998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Code12-03.py</a:t>
                      </a:r>
                      <a:endParaRPr lang="ko-KR" altLang="en-US" sz="145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7054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66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67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68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69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70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72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73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74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76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77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78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79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fileMenu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Menu(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mainMenu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mainMenu.add_cascade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(label = "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파일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", menu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fileMenu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fileMenu.add_command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(label = "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파일 열기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", command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func_open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fileMenu.add_command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(label = "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파일 저장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", command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func_save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fileMenu.add_separator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fileMenu.add_command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(label = "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프로그램 종료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", command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func_exit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image1Menu = Menu(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mainMenu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mainMenu.add_cascade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(label = "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영상 처리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(1)", menu = image1Menu)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image1Menu.add_command(label = "</a:t>
                      </a:r>
                      <a:r>
                        <a:rPr lang="ko-KR" altLang="en-US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반전이미지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", command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func_reverse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image1Menu.add_separator()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image1Menu.add_command(label = "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밝게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", command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func_bright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image1Menu.add_command(label = "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어둡게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", command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func_dark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image1Menu.add_separator()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image1Menu.add_command(label="</a:t>
                      </a:r>
                      <a:r>
                        <a:rPr lang="ko-KR" altLang="en-US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회색이미지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", command=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func_gray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604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메뉴와 함수 정의</a:t>
            </a:r>
            <a:endParaRPr lang="ko-KR" altLang="en-US" sz="1800" b="0" i="0" u="none" strike="noStrike" baseline="0" dirty="0">
              <a:solidFill>
                <a:srgbClr val="000000"/>
              </a:solidFill>
              <a:latin typeface="HHHOAY+YDVYMjO12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6A92A3-B17F-AB9D-4020-DA4F82443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372491"/>
              </p:ext>
            </p:extLst>
          </p:nvPr>
        </p:nvGraphicFramePr>
        <p:xfrm>
          <a:off x="503040" y="1388775"/>
          <a:ext cx="8254426" cy="41609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242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805184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100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9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Code12-03.py</a:t>
                      </a:r>
                      <a:endParaRPr lang="ko-KR" altLang="en-US" sz="19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7494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82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83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84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8687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88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89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90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92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93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94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image1Menu.add_command(label="</a:t>
                      </a:r>
                      <a:r>
                        <a:rPr lang="ko-KR" altLang="en-US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흑백이미지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(127 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기준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)", command=func_bw1)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image1Menu.add_command(label="</a:t>
                      </a:r>
                      <a:r>
                        <a:rPr lang="ko-KR" altLang="en-US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흑백이미지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평균값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)", command=func_bw2)</a:t>
                      </a:r>
                    </a:p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image2Menu = Menu(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mainMenu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mainMenu.add_cascade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(label="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영상 처리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(2)", menu = image2Menu)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image2Menu.add_command(label = "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상하 반전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", command = func_mirror1)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image2Menu.add_command(label = "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좌우 반전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", command = func_mirror2)</a:t>
                      </a:r>
                      <a:endParaRPr lang="ko-KR" altLang="en-US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image2Menu.add_separator()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image2Menu.add_command(label = "90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도 회전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", command = lambda :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func_rotate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(1))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image2Menu.add_command(label = "180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도 회전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", command = lambda :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func_rotate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(2))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image2Menu.add_command(label = "270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도 회전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", command = lambda :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func_rotate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(3))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image2Menu.add_separator()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image2Menu.add_command(label = "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확대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", command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func_zoomin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image2Menu.add_command(label = "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축소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", command=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func_zoomout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window.mainloop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3211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메뉴와 함수 정의</a:t>
            </a:r>
            <a:endParaRPr lang="ko-KR" altLang="en-US" sz="1800" b="0" i="0" u="none" strike="noStrike" baseline="0" dirty="0">
              <a:solidFill>
                <a:srgbClr val="000000"/>
              </a:solidFill>
              <a:latin typeface="HHHOAY+YDVYMjO1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178D4A-38BA-C664-1313-142DECF0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072" y="1730383"/>
            <a:ext cx="6393856" cy="341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10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열기 및 화면 출력</a:t>
            </a:r>
            <a:endParaRPr lang="ko-KR" altLang="en-US" sz="1800" b="0" i="0" u="none" strike="noStrike" baseline="0" dirty="0">
              <a:solidFill>
                <a:srgbClr val="000000"/>
              </a:solidFill>
              <a:latin typeface="HHHOAY+YDVYMjO12"/>
            </a:endParaRPr>
          </a:p>
          <a:p>
            <a:pPr lvl="1" algn="just"/>
            <a:r>
              <a:rPr lang="ko-KR" altLang="en-US" b="0" i="0" u="none" strike="noStrike" baseline="0" dirty="0">
                <a:solidFill>
                  <a:srgbClr val="211D1E"/>
                </a:solidFill>
                <a:latin typeface="+mn-lt"/>
              </a:rPr>
              <a:t>메뉴의 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+mn-lt"/>
              </a:rPr>
              <a:t>[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+mn-lt"/>
              </a:rPr>
              <a:t>파일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+mn-lt"/>
              </a:rPr>
              <a:t>]-[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+mn-lt"/>
              </a:rPr>
              <a:t>파일 열기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+mn-lt"/>
              </a:rPr>
              <a:t>]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+mn-lt"/>
              </a:rPr>
              <a:t>를 선택하면 이미지 파일을 여는 대화상자가 나오고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+mn-lt"/>
              </a:rPr>
              <a:t>, 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+mn-lt"/>
              </a:rPr>
              <a:t>파일을 선택하면 이미지가 화면에 출력되어야 함</a:t>
            </a:r>
            <a:endParaRPr lang="en-US" altLang="ko-KR" b="1" dirty="0">
              <a:solidFill>
                <a:srgbClr val="000000"/>
              </a:solidFill>
              <a:latin typeface="+mn-lt"/>
            </a:endParaRPr>
          </a:p>
          <a:p>
            <a:pPr lvl="1" algn="just"/>
            <a:r>
              <a:rPr lang="en-US" altLang="ko-KR" b="0" i="0" u="none" strike="noStrike" baseline="0" dirty="0">
                <a:solidFill>
                  <a:srgbClr val="211D1E"/>
                </a:solidFill>
                <a:latin typeface="+mn-lt"/>
              </a:rPr>
              <a:t>JPG, BMP, PNG 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+mn-lt"/>
              </a:rPr>
              <a:t>등이 모두 처리되어야 함</a:t>
            </a:r>
            <a:endParaRPr lang="en-US" altLang="ko-KR" dirty="0">
              <a:solidFill>
                <a:srgbClr val="211D1E"/>
              </a:solidFill>
              <a:latin typeface="+mn-lt"/>
            </a:endParaRPr>
          </a:p>
          <a:p>
            <a:pPr marL="357188" lvl="1" indent="0" algn="just">
              <a:buNone/>
            </a:pPr>
            <a:r>
              <a:rPr lang="en-US" altLang="ko-KR" dirty="0">
                <a:solidFill>
                  <a:srgbClr val="211D1E"/>
                </a:solidFill>
                <a:latin typeface="+mn-lt"/>
              </a:rPr>
              <a:t>   </a:t>
            </a:r>
            <a:r>
              <a:rPr lang="ko-KR" altLang="en-US" dirty="0">
                <a:solidFill>
                  <a:srgbClr val="E04B49"/>
                </a:solidFill>
                <a:latin typeface="+mn-lt"/>
              </a:rPr>
              <a:t>→ </a:t>
            </a:r>
            <a:r>
              <a:rPr lang="en-US" altLang="ko-KR" dirty="0">
                <a:solidFill>
                  <a:srgbClr val="E04B49"/>
                </a:solidFill>
                <a:latin typeface="+mn-lt"/>
              </a:rPr>
              <a:t>p</a:t>
            </a:r>
            <a:r>
              <a:rPr lang="en-US" altLang="ko-KR" b="0" i="0" u="none" strike="noStrike" baseline="0" dirty="0">
                <a:solidFill>
                  <a:srgbClr val="E04B49"/>
                </a:solidFill>
                <a:latin typeface="ITC Garamond Std Lt"/>
              </a:rPr>
              <a:t>illow </a:t>
            </a:r>
            <a:r>
              <a:rPr lang="ko-KR" altLang="en-US" b="0" i="0" u="none" strike="noStrike" baseline="0" dirty="0">
                <a:solidFill>
                  <a:srgbClr val="E04B49"/>
                </a:solidFill>
                <a:latin typeface="HHHOAY+YDVYMjO12"/>
              </a:rPr>
              <a:t>라이브러리에서 제공하는 </a:t>
            </a:r>
            <a:r>
              <a:rPr lang="en-US" altLang="ko-KR" b="0" i="0" u="none" strike="noStrike" baseline="0" dirty="0" err="1">
                <a:solidFill>
                  <a:srgbClr val="E04B49"/>
                </a:solidFill>
                <a:latin typeface="ITC Garamond Std Lt"/>
              </a:rPr>
              <a:t>Image</a:t>
            </a:r>
            <a:r>
              <a:rPr lang="en-US" altLang="ko-KR" b="0" i="0" u="none" strike="noStrike" baseline="0" dirty="0" err="1">
                <a:solidFill>
                  <a:srgbClr val="E04B49"/>
                </a:solidFill>
                <a:latin typeface="HHHOAY+YDVYMjO12"/>
              </a:rPr>
              <a:t>.</a:t>
            </a:r>
            <a:r>
              <a:rPr lang="en-US" altLang="ko-KR" b="0" i="0" u="none" strike="noStrike" baseline="0" dirty="0" err="1">
                <a:solidFill>
                  <a:srgbClr val="E04B49"/>
                </a:solidFill>
                <a:latin typeface="ITC Garamond Std Lt"/>
              </a:rPr>
              <a:t>open</a:t>
            </a:r>
            <a:r>
              <a:rPr lang="en-US" altLang="ko-KR" b="0" i="0" u="none" strike="noStrike" baseline="0" dirty="0">
                <a:solidFill>
                  <a:srgbClr val="E04B49"/>
                </a:solidFill>
                <a:latin typeface="HHHOAY+YDVYMjO12"/>
              </a:rPr>
              <a:t>() </a:t>
            </a:r>
            <a:r>
              <a:rPr lang="ko-KR" altLang="en-US" b="0" i="0" u="none" strike="noStrike" baseline="0" dirty="0">
                <a:solidFill>
                  <a:srgbClr val="E04B49"/>
                </a:solidFill>
                <a:latin typeface="HHHOAY+YDVYMjO12"/>
              </a:rPr>
              <a:t>함수를 사용</a:t>
            </a:r>
            <a:endParaRPr lang="en-US" altLang="ko-KR" dirty="0">
              <a:solidFill>
                <a:srgbClr val="E04B49"/>
              </a:solidFill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FB44AA-A963-038E-42F5-E5DEC1A11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25" y="2967388"/>
            <a:ext cx="7242149" cy="262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25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열기 및 화면 출력</a:t>
            </a:r>
            <a:endParaRPr lang="ko-KR" altLang="en-US" sz="1800" b="0" i="0" u="none" strike="noStrike" baseline="0" dirty="0">
              <a:solidFill>
                <a:srgbClr val="000000"/>
              </a:solidFill>
              <a:latin typeface="HHHOAY+YDVYMjO12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6A92A3-B17F-AB9D-4020-DA4F82443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531487"/>
              </p:ext>
            </p:extLst>
          </p:nvPr>
        </p:nvGraphicFramePr>
        <p:xfrm>
          <a:off x="503040" y="1346636"/>
          <a:ext cx="8389440" cy="4107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242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940198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44998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Code12-04.py</a:t>
                      </a:r>
                      <a:endParaRPr lang="ko-KR" altLang="en-US" sz="145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4804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display() : 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global window, canvas, paper, filename,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if canvas != None: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canvas.destroy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</a:t>
                      </a:r>
                    </a:p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window.geometry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(str(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 + 'x' + str(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canvas = Canvas(window, width=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height=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paper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PhotoImage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(width=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height=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canvas.create_image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/ 2,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/ 2), image=paper, state='normal’)</a:t>
                      </a:r>
                    </a:p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rgbString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""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for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in range(0,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):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tmpString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""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for k in range(0,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):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dataR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[0][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][k]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111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미니 포토샵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파일</a:t>
            </a:r>
            <a:r>
              <a:rPr lang="en-US" altLang="ko-KR"/>
              <a:t> </a:t>
            </a:r>
            <a:r>
              <a:rPr lang="ko-KR" altLang="en-US"/>
              <a:t>열기 및 화면 출력</a:t>
            </a:r>
            <a:endParaRPr lang="ko-KR" altLang="en-US" sz="1800" b="0" i="0" u="none" strike="noStrike" baseline="0">
              <a:solidFill>
                <a:srgbClr val="000000"/>
              </a:solidFill>
              <a:latin typeface="HHHOAY+YDVYMjO12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41908" y="1388774"/>
          <a:ext cx="8550572" cy="42004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1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989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50">
                          <a:latin typeface="D2Coding"/>
                          <a:ea typeface="D2Coding"/>
                        </a:rPr>
                        <a:t>Code12-04.py</a:t>
                      </a:r>
                      <a:endParaRPr lang="ko-KR" altLang="en-US" sz="145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0477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32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        dataG = outImage[1][i][k]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        dataB = outImage[2][i][k]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        tmpString += "#%02x%02x%02x " % (dataR, dataG, dataB) </a:t>
                      </a:r>
                      <a:r>
                        <a:rPr lang="en-US" altLang="ko-KR" sz="1450" b="0" i="0" u="none" strike="noStrike" kern="1200" baseline="0">
                          <a:solidFill>
                            <a:srgbClr val="E04B49"/>
                          </a:solidFill>
                          <a:latin typeface="D2Coding"/>
                          <a:ea typeface="D2Coding"/>
                          <a:cs typeface="+mn-cs"/>
                        </a:rPr>
                        <a:t># x </a:t>
                      </a:r>
                      <a:r>
                        <a:rPr lang="ko-KR" altLang="en-US" sz="1450" b="0" i="0" u="none" strike="noStrike" kern="1200" baseline="0">
                          <a:solidFill>
                            <a:srgbClr val="E04B49"/>
                          </a:solidFill>
                          <a:latin typeface="D2Coding"/>
                          <a:ea typeface="D2Coding"/>
                          <a:cs typeface="+mn-cs"/>
                        </a:rPr>
                        <a:t>뒤에 한 칸 공백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    rgbString += "{" + tmpString + "} "                       </a:t>
                      </a:r>
                      <a:r>
                        <a:rPr lang="en-US" altLang="ko-KR" sz="1450" b="0" i="0" u="none" strike="noStrike" kern="1200" baseline="0">
                          <a:solidFill>
                            <a:srgbClr val="E04B49"/>
                          </a:solidFill>
                          <a:latin typeface="D2Coding"/>
                          <a:ea typeface="D2Coding"/>
                          <a:cs typeface="+mn-cs"/>
                        </a:rPr>
                        <a:t># } </a:t>
                      </a:r>
                      <a:r>
                        <a:rPr lang="ko-KR" altLang="en-US" sz="1450" b="0" i="0" u="none" strike="noStrike" kern="1200" baseline="0">
                          <a:solidFill>
                            <a:srgbClr val="E04B49"/>
                          </a:solidFill>
                          <a:latin typeface="D2Coding"/>
                          <a:ea typeface="D2Coding"/>
                          <a:cs typeface="+mn-cs"/>
                        </a:rPr>
                        <a:t>뒤에 한 칸 공백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paper.put(rgbString)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canvas.pack()</a:t>
                      </a:r>
                    </a:p>
                    <a:p>
                      <a:pPr lvl="0">
                        <a:defRPr/>
                      </a:pPr>
                      <a:endParaRPr lang="ko-KR" altLang="en-US" sz="1450" b="0" i="0" u="none" strike="noStrike" kern="1200" baseline="0">
                        <a:solidFill>
                          <a:schemeClr val="tx1"/>
                        </a:solidFill>
                        <a:latin typeface="D2Coding"/>
                        <a:ea typeface="D2Coding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def func_open() :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global window, canvas, paper, filename, inImage, outImage, inW, inH, outW, outH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filename = askopenfilename(parent=window, filetypes=(("Color 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파일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",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\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                           "*.jpg;*.png;*.bmp;*.tif;"), ("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모든파일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", "*.*")))</a:t>
                      </a:r>
                    </a:p>
                    <a:p>
                      <a:pPr lvl="0">
                        <a:defRPr/>
                      </a:pPr>
                      <a:endParaRPr lang="en-US" altLang="ko-KR" sz="1450" b="0" i="0" u="none" strike="noStrike" kern="1200" baseline="0">
                        <a:solidFill>
                          <a:schemeClr val="tx1"/>
                        </a:solidFill>
                        <a:latin typeface="D2Coding"/>
                        <a:ea typeface="D2Coding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photo = Image.open(filename)  </a:t>
                      </a:r>
                      <a:r>
                        <a:rPr lang="en-US" altLang="ko-KR" sz="1450" b="0" i="0" u="none" strike="noStrike" kern="1200" baseline="0">
                          <a:solidFill>
                            <a:srgbClr val="E04B49"/>
                          </a:solidFill>
                          <a:latin typeface="D2Coding"/>
                          <a:ea typeface="D2Coding"/>
                          <a:cs typeface="+mn-cs"/>
                        </a:rPr>
                        <a:t># PIL </a:t>
                      </a:r>
                      <a:r>
                        <a:rPr lang="ko-KR" altLang="en-US" sz="1450" b="0" i="0" u="none" strike="noStrike" kern="1200" baseline="0">
                          <a:solidFill>
                            <a:srgbClr val="E04B49"/>
                          </a:solidFill>
                          <a:latin typeface="D2Coding"/>
                          <a:ea typeface="D2Coding"/>
                          <a:cs typeface="+mn-cs"/>
                        </a:rPr>
                        <a:t>객체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inW = photo.width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inH = photo.height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inImage = np.empty((3, inH, inW), dtype=np.uint8)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열기 및 화면 출력</a:t>
            </a:r>
            <a:endParaRPr lang="ko-KR" altLang="en-US" sz="1800" b="0" i="0" u="none" strike="noStrike" baseline="0" dirty="0">
              <a:solidFill>
                <a:srgbClr val="000000"/>
              </a:solidFill>
              <a:latin typeface="HHHOAY+YDVYMjO12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6A92A3-B17F-AB9D-4020-DA4F82443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703026"/>
              </p:ext>
            </p:extLst>
          </p:nvPr>
        </p:nvGraphicFramePr>
        <p:xfrm>
          <a:off x="503040" y="1378090"/>
          <a:ext cx="8254426" cy="3401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242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805184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40640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Code12-04.py</a:t>
                      </a:r>
                      <a:endParaRPr lang="ko-KR" altLang="en-US" sz="145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983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33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34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36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37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38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39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40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42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43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44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photoRGB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photo.convert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('RGB’)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for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in range(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):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for k in range(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):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    r, g, b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photoRGB.getpixel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((k,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))</a:t>
                      </a:r>
                    </a:p>
                    <a:p>
                      <a:r>
                        <a:rPr lang="pt-BR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    inImage[0][i][k] = r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[1][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][k] = g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[2][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][k] = b</a:t>
                      </a:r>
                    </a:p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inW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inH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inImage.copy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display()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642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</a:t>
            </a:r>
            <a:r>
              <a:rPr lang="en-US" altLang="ko-KR" dirty="0"/>
              <a:t>1</a:t>
            </a:r>
            <a:r>
              <a:rPr lang="ko-KR" altLang="en-US" dirty="0"/>
              <a:t> 베스트셀러 목록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ko-KR" altLang="en-US" dirty="0"/>
              <a:t> 구성도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1A428A-E6D0-E872-574D-66EEE759E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56" y="2258312"/>
            <a:ext cx="6245475" cy="25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0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열기 및 화면 출력</a:t>
            </a:r>
            <a:endParaRPr lang="ko-KR" altLang="en-US" sz="1800" b="0" i="0" u="none" strike="noStrike" baseline="0" dirty="0">
              <a:solidFill>
                <a:srgbClr val="000000"/>
              </a:solidFill>
              <a:latin typeface="HHHOAY+YDVYMjO1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99FE95-D27E-65C4-E78B-D20C625F9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90" y="1763815"/>
            <a:ext cx="6870023" cy="390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09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파일 저장</a:t>
            </a:r>
          </a:p>
          <a:p>
            <a:pPr lvl="1" algn="just"/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저장하는 이미지는 출력 이미지의 </a:t>
            </a:r>
            <a:r>
              <a:rPr lang="ko-KR" altLang="en-US" b="0" i="0" u="none" strike="noStrike" baseline="0" dirty="0" err="1">
                <a:solidFill>
                  <a:srgbClr val="211D1E"/>
                </a:solidFill>
                <a:latin typeface="HHHOAY+YDVYMjO12"/>
              </a:rPr>
              <a:t>넘파이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 배열인 </a:t>
            </a:r>
            <a:r>
              <a:rPr lang="en-US" altLang="ko-KR" b="0" i="0" u="none" strike="noStrike" baseline="0" dirty="0" err="1">
                <a:solidFill>
                  <a:srgbClr val="211D1E"/>
                </a:solidFill>
                <a:latin typeface="ITC Garamond Std Lt"/>
              </a:rPr>
              <a:t>outImage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를 저장해야 하는데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HHHOAY+YDVYMjO12"/>
              </a:rPr>
              <a:t>, 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빈 </a:t>
            </a:r>
            <a:r>
              <a:rPr lang="ko-KR" altLang="en-US" b="0" i="0" u="none" strike="noStrike" baseline="0" dirty="0" err="1">
                <a:solidFill>
                  <a:srgbClr val="211D1E"/>
                </a:solidFill>
                <a:latin typeface="HHHOAY+YDVYMjO12"/>
              </a:rPr>
              <a:t>필로우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 개체에 </a:t>
            </a:r>
            <a:r>
              <a:rPr lang="en-US" altLang="ko-KR" b="0" i="0" u="none" strike="noStrike" baseline="0" dirty="0" err="1">
                <a:solidFill>
                  <a:srgbClr val="211D1E"/>
                </a:solidFill>
                <a:latin typeface="ITC Garamond Std Lt"/>
              </a:rPr>
              <a:t>outImage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의 내용을 쓴 후에 저장</a:t>
            </a:r>
            <a:endParaRPr lang="en-US" altLang="ko-KR" dirty="0">
              <a:solidFill>
                <a:srgbClr val="E04B49"/>
              </a:solidFill>
              <a:latin typeface="+mn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ED99BC-C136-9385-D080-E400B7367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307" y="2483895"/>
            <a:ext cx="5666467" cy="246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59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미니 포토샵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파일 저장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03040" y="1603536"/>
          <a:ext cx="8366422" cy="3220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7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50">
                          <a:latin typeface="D2Coding"/>
                          <a:ea typeface="D2Coding"/>
                        </a:rPr>
                        <a:t>Code12-05.py</a:t>
                      </a:r>
                      <a:endParaRPr lang="ko-KR" altLang="en-US" sz="145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421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12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def func_save() :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global window, canvas, paper, filename, inImage, outImage, inW, inH, outW, outH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saveFp = asksaveasfile(parent=window, mode='wb', defaultextension='*.jpg’,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\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                       filetypes=(("JPG 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파일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", "*.jpg"), ("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모든 파일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", "*.*")))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if saveFp == '' or saveFp == None: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    return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photoRGB = Image.new('RGB', (outW, outH))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for i in range(outH):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    for k in range(outW):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        r, g, b = outImage[0][i][k], outImage[1][i][k], outImage[2][i][k]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        photoRGB.putpixel( (k,i), (r, g, b, 255))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photoRGB.save(saveFp.name)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영상 처리 함수</a:t>
            </a:r>
          </a:p>
          <a:p>
            <a:pPr lvl="1" algn="just"/>
            <a:r>
              <a:rPr lang="ko-KR" altLang="en-US" b="0" i="0" u="none" strike="noStrike" baseline="0" dirty="0" err="1">
                <a:solidFill>
                  <a:srgbClr val="211D1E"/>
                </a:solidFill>
                <a:latin typeface="HHHOAY+YDVYMjO12"/>
              </a:rPr>
              <a:t>넘파이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 기능을 활용하여 입력 이미지를 출력 이미지로 변환하는 구조</a:t>
            </a:r>
            <a:endParaRPr lang="en-US" altLang="ko-KR" dirty="0">
              <a:solidFill>
                <a:srgbClr val="E04B49"/>
              </a:solidFill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F7E9FA-7B25-84E0-4BC3-12E50071C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914" y="2123855"/>
            <a:ext cx="5173986" cy="273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15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E1BFB-70E8-4287-4B30-B74FFB03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D04EE-49C1-454C-89CC-A88C765CCD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영상 처리 함수</a:t>
            </a:r>
          </a:p>
          <a:p>
            <a:pPr lvl="1" algn="just"/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반전 이미지</a:t>
            </a:r>
            <a:endParaRPr lang="en-US" altLang="ko-KR" dirty="0">
              <a:solidFill>
                <a:srgbClr val="E04B49"/>
              </a:solidFill>
              <a:latin typeface="+mn-lt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2E43C0F-FF51-9D70-EF0E-DA924D217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250084"/>
              </p:ext>
            </p:extLst>
          </p:nvPr>
        </p:nvGraphicFramePr>
        <p:xfrm>
          <a:off x="503040" y="1928833"/>
          <a:ext cx="8366422" cy="19052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242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91718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40640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Code12-06.py</a:t>
                      </a:r>
                      <a:endParaRPr lang="ko-KR" altLang="en-US" sz="145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4988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func_reverse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 :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global window, canvas, paper, filename,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inW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inH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255 -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display()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6FBD7DE-94D8-BEB8-0899-3E23C1299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970" y="3158970"/>
            <a:ext cx="3968623" cy="306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43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E1BFB-70E8-4287-4B30-B74FFB03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D04EE-49C1-454C-89CC-A88C765CCD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영상 처리 함수</a:t>
            </a:r>
          </a:p>
          <a:p>
            <a:pPr lvl="1" algn="just"/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밝게 및 어둡게</a:t>
            </a:r>
            <a:endParaRPr lang="en-US" altLang="ko-KR" dirty="0">
              <a:solidFill>
                <a:srgbClr val="E04B49"/>
              </a:solidFill>
              <a:latin typeface="+mn-lt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2E43C0F-FF51-9D70-EF0E-DA924D217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297496"/>
              </p:ext>
            </p:extLst>
          </p:nvPr>
        </p:nvGraphicFramePr>
        <p:xfrm>
          <a:off x="503040" y="1914105"/>
          <a:ext cx="8366422" cy="318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242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91718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40640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Code12-07.py</a:t>
                      </a:r>
                      <a:endParaRPr lang="ko-KR" altLang="en-US" sz="145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7589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func_bright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 :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global window, canvas, paper, filename,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inH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inW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value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askinteger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("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밝게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", "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값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--&gt;",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minvalue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=-1,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maxvalue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=255)</a:t>
                      </a:r>
                    </a:p>
                    <a:p>
                      <a:r>
                        <a:rPr lang="fr-FR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inImage = inImage.astype(np.int16)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+ value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np.where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&gt; 255, 255,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  <a:p>
                      <a:r>
                        <a:rPr lang="fr-FR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outImage = outImage.astype(np.uint8)</a:t>
                      </a:r>
                    </a:p>
                    <a:p>
                      <a:r>
                        <a:rPr lang="fr-FR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inImage = inImage.astype(np.uint8)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display()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7380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E1BFB-70E8-4287-4B30-B74FFB03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D04EE-49C1-454C-89CC-A88C765CCD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영상 처리 함수</a:t>
            </a:r>
          </a:p>
          <a:p>
            <a:pPr lvl="1" algn="just"/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밝게 및 어둡게</a:t>
            </a:r>
            <a:endParaRPr lang="en-US" altLang="ko-KR" dirty="0">
              <a:solidFill>
                <a:srgbClr val="E04B49"/>
              </a:solidFill>
              <a:latin typeface="+mn-lt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2E43C0F-FF51-9D70-EF0E-DA924D217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237159"/>
              </p:ext>
            </p:extLst>
          </p:nvPr>
        </p:nvGraphicFramePr>
        <p:xfrm>
          <a:off x="503040" y="1928833"/>
          <a:ext cx="8366422" cy="29853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242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91718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40640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Code12-07.py</a:t>
                      </a:r>
                      <a:endParaRPr lang="ko-KR" altLang="en-US" sz="145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5789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1718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func_dark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 :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global window, canvas, paper, filename,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inH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inW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value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askinteger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("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어둡게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", "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값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--&gt;",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minvalue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=-1,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maxvalue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=255)</a:t>
                      </a:r>
                    </a:p>
                    <a:p>
                      <a:r>
                        <a:rPr lang="fr-FR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inImage = inImage.astype(np.int16)</a:t>
                      </a:r>
                      <a:endParaRPr lang="ko-KR" altLang="en-US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- value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np.where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&lt; 0, 0,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  <a:p>
                      <a:r>
                        <a:rPr lang="fr-FR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outImage = outImage.astype(np.uint8)</a:t>
                      </a:r>
                    </a:p>
                    <a:p>
                      <a:r>
                        <a:rPr lang="fr-FR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inImage = inImage.astype(np.uint8)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display()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269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E1BFB-70E8-4287-4B30-B74FFB03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D04EE-49C1-454C-89CC-A88C765CCD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영상 처리 함수</a:t>
            </a:r>
          </a:p>
          <a:p>
            <a:pPr lvl="1" algn="just"/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밝게 및 어둡게</a:t>
            </a:r>
            <a:endParaRPr lang="en-US" altLang="ko-KR" dirty="0">
              <a:solidFill>
                <a:srgbClr val="E04B49"/>
              </a:solidFill>
              <a:latin typeface="+mn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CAB07B-04E8-B6CB-2101-A429CFFC9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88" y="1898829"/>
            <a:ext cx="6870023" cy="355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84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E1BFB-70E8-4287-4B30-B74FFB03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D04EE-49C1-454C-89CC-A88C765CCD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영상 처리 함수</a:t>
            </a:r>
          </a:p>
          <a:p>
            <a:pPr lvl="1"/>
            <a:r>
              <a:rPr lang="ko-KR" altLang="en-US" dirty="0">
                <a:latin typeface="+mn-lt"/>
              </a:rPr>
              <a:t>회색 영상</a:t>
            </a:r>
            <a:r>
              <a:rPr lang="en-US" altLang="ko-KR" dirty="0">
                <a:latin typeface="+mn-lt"/>
              </a:rPr>
              <a:t>: 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컬러 이미지의 서로 다른 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ITC Garamond Std Lt"/>
              </a:rPr>
              <a:t>R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HHHOAY+YDVYMjO12"/>
              </a:rPr>
              <a:t>, 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ITC Garamond Std Lt"/>
              </a:rPr>
              <a:t>G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HHHOAY+YDVYMjO12"/>
              </a:rPr>
              <a:t>, 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ITC Garamond Std Lt"/>
              </a:rPr>
              <a:t>B 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값을 합해서 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ITC Garamond Std Lt"/>
              </a:rPr>
              <a:t>3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으로 나눈 후 다시 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ITC Garamond Std Lt"/>
              </a:rPr>
              <a:t>R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HHHOAY+YDVYMjO12"/>
              </a:rPr>
              <a:t>, 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ITC Garamond Std Lt"/>
              </a:rPr>
              <a:t>B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HHHOAY+YDVYMjO12"/>
              </a:rPr>
              <a:t>, 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ITC Garamond Std Lt"/>
              </a:rPr>
              <a:t>B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를 계산된 값으로 동일하게 지정</a:t>
            </a:r>
            <a:endParaRPr lang="en-US" altLang="ko-KR" b="0" i="0" u="none" strike="noStrike" baseline="0" dirty="0">
              <a:solidFill>
                <a:srgbClr val="211D1E"/>
              </a:solidFill>
              <a:latin typeface="HHHOAY+YDVYMjO12"/>
            </a:endParaRPr>
          </a:p>
          <a:p>
            <a:pPr lvl="1"/>
            <a:r>
              <a:rPr lang="ko-KR" altLang="en-US" dirty="0">
                <a:solidFill>
                  <a:srgbClr val="211D1E"/>
                </a:solidFill>
                <a:latin typeface="HHHOAY+YDVYMjO12"/>
              </a:rPr>
              <a:t>흑백 영상</a:t>
            </a:r>
            <a:r>
              <a:rPr lang="en-US" altLang="ko-KR" dirty="0">
                <a:solidFill>
                  <a:srgbClr val="211D1E"/>
                </a:solidFill>
                <a:latin typeface="HHHOAY+YDVYMjO12"/>
              </a:rPr>
              <a:t>: 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회색 영상의 값을 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ITC Garamond Std Lt"/>
              </a:rPr>
              <a:t>0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부터 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ITC Garamond Std Lt"/>
              </a:rPr>
              <a:t>255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의 중간인 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ITC Garamond Std Lt"/>
              </a:rPr>
              <a:t>128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을 기준으로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HHHOAY+YDVYMjO12"/>
              </a:rPr>
              <a:t>, 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그 미만은 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ITC Garamond Std Lt"/>
              </a:rPr>
              <a:t>0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HHHOAY+YDVYMjO12"/>
              </a:rPr>
              <a:t>, 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그 이상은 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ITC Garamond Std Lt"/>
              </a:rPr>
              <a:t>255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HHHOAY+YDVYMjO12"/>
              </a:rPr>
              <a:t>로 처리하는 방식 </a:t>
            </a:r>
            <a:endParaRPr lang="en-US" altLang="ko-KR" dirty="0">
              <a:latin typeface="+mn-lt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F5D461-3F45-07CA-A1AB-01ACDFB3B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885785"/>
              </p:ext>
            </p:extLst>
          </p:nvPr>
        </p:nvGraphicFramePr>
        <p:xfrm>
          <a:off x="503040" y="2618910"/>
          <a:ext cx="8366422" cy="2757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242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91718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40640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Code12-08.py</a:t>
                      </a:r>
                      <a:endParaRPr lang="ko-KR" altLang="en-US" sz="145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3511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0910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func_gray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 : 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global window, canvas, paper, filename,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## 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중요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! 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출력 영상 크기 결정 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##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inH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inW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fr-FR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inImage = inImage.astype(np.int16)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grayImage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[0] +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[1] +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[2]) / 3    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 2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차원 배열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grayImage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np.concatenate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grayImage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grayImage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grayImage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np.reshape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grayImage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(3,outH,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))</a:t>
                      </a:r>
                    </a:p>
                    <a:p>
                      <a:r>
                        <a:rPr lang="fr-FR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outImage = outImage.astype(np.uint8)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22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E1BFB-70E8-4287-4B30-B74FFB03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D04EE-49C1-454C-89CC-A88C765CCD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영상 처리 함수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F5D461-3F45-07CA-A1AB-01ACDFB3B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773716"/>
              </p:ext>
            </p:extLst>
          </p:nvPr>
        </p:nvGraphicFramePr>
        <p:xfrm>
          <a:off x="503040" y="1435231"/>
          <a:ext cx="8366422" cy="406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242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91718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40640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Code12-08.py</a:t>
                      </a:r>
                      <a:endParaRPr lang="ko-KR" altLang="en-US" sz="145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6440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24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inImage = inImage.astype(np.uint8)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display()</a:t>
                      </a:r>
                    </a:p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func_bw1(): 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global window, canvas, paper, filename,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inW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inH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endParaRPr lang="fr-FR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fr-FR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inImage = inImage.astype(np.int16)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grayImage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[0] +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[1] +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[2]) / 3 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 2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차원 배열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grayImage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np.concatenate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grayImage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grayImage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grayImage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np.reshape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grayImage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(3,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np.where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&lt; 128, 0, 255)</a:t>
                      </a:r>
                    </a:p>
                    <a:p>
                      <a:r>
                        <a:rPr lang="fr-FR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outImage = outImage.astype(np.uint8)</a:t>
                      </a:r>
                    </a:p>
                    <a:p>
                      <a:r>
                        <a:rPr lang="fr-FR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inImage = inImage.astype(np.uint8)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display()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355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</a:t>
            </a:r>
            <a:r>
              <a:rPr lang="en-US" altLang="ko-KR" dirty="0"/>
              <a:t>1</a:t>
            </a:r>
            <a:r>
              <a:rPr lang="ko-KR" altLang="en-US" dirty="0"/>
              <a:t> 베스트셀러 목록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도서 데이터 추출</a:t>
            </a:r>
            <a:endParaRPr lang="en-US" altLang="ko-KR" dirty="0"/>
          </a:p>
          <a:p>
            <a:pPr lvl="1"/>
            <a:r>
              <a:rPr lang="ko-KR" altLang="en-US" dirty="0" err="1"/>
              <a:t>엣지</a:t>
            </a:r>
            <a:r>
              <a:rPr lang="ko-KR" altLang="en-US" dirty="0"/>
              <a:t> 브라우저로 </a:t>
            </a:r>
            <a:r>
              <a:rPr lang="en-US" altLang="ko-KR" dirty="0"/>
              <a:t>YES24(https://www.yes24.com)</a:t>
            </a:r>
            <a:r>
              <a:rPr lang="ko-KR" altLang="en-US" dirty="0"/>
              <a:t>에 접속하여 </a:t>
            </a:r>
            <a:r>
              <a:rPr lang="en-US" altLang="ko-KR" dirty="0"/>
              <a:t>[</a:t>
            </a:r>
            <a:r>
              <a:rPr lang="ko-KR" altLang="en-US" dirty="0"/>
              <a:t>국내도서</a:t>
            </a:r>
            <a:r>
              <a:rPr lang="en-US" altLang="ko-KR" dirty="0"/>
              <a:t>]-[IT </a:t>
            </a:r>
            <a:r>
              <a:rPr lang="ko-KR" altLang="en-US" dirty="0"/>
              <a:t>모바일</a:t>
            </a:r>
            <a:r>
              <a:rPr lang="en-US" altLang="ko-KR" dirty="0"/>
              <a:t>]</a:t>
            </a:r>
            <a:r>
              <a:rPr lang="ko-KR" altLang="en-US" dirty="0"/>
              <a:t>을 클릭한 후</a:t>
            </a:r>
            <a:r>
              <a:rPr lang="en-US" altLang="ko-KR" dirty="0"/>
              <a:t>, </a:t>
            </a:r>
            <a:r>
              <a:rPr lang="ko-KR" altLang="en-US" dirty="0"/>
              <a:t>오른쪽 위 </a:t>
            </a:r>
            <a:r>
              <a:rPr lang="en-US" altLang="ko-KR" dirty="0"/>
              <a:t>[</a:t>
            </a:r>
            <a:r>
              <a:rPr lang="ko-KR" altLang="en-US" dirty="0" err="1"/>
              <a:t>주간베스트</a:t>
            </a:r>
            <a:r>
              <a:rPr lang="en-US" altLang="ko-KR" dirty="0"/>
              <a:t>]</a:t>
            </a:r>
            <a:r>
              <a:rPr lang="ko-KR" altLang="en-US" dirty="0"/>
              <a:t>를 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A5E29F-5717-2A1B-9938-EBDB63515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9" y="2348880"/>
            <a:ext cx="7557025" cy="313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5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E1BFB-70E8-4287-4B30-B74FFB03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D04EE-49C1-454C-89CC-A88C765CCD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영상 처리 함수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F5D461-3F45-07CA-A1AB-01ACDFB3B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81309"/>
              </p:ext>
            </p:extLst>
          </p:nvPr>
        </p:nvGraphicFramePr>
        <p:xfrm>
          <a:off x="503040" y="1448780"/>
          <a:ext cx="8366422" cy="3645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242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91718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40640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Code12-08.py</a:t>
                      </a:r>
                      <a:endParaRPr lang="ko-KR" altLang="en-US" sz="145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239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27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28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29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32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33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34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36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37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38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39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func_bw2() : 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global window, canvas, paper, filename,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inW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inH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fr-FR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inImage = inImage.astype(np.int16)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grayImage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[0] +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[1] +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[2]) / 3 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 2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차원 배열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grayImage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np.concatenate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grayImage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grayImage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grayImage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np.reshape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grayImage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(3,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value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np.mean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np.where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&lt; value, 0, 255)</a:t>
                      </a:r>
                    </a:p>
                    <a:p>
                      <a:r>
                        <a:rPr lang="fr-FR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outImage = outImage.astype(np.uint8)</a:t>
                      </a:r>
                    </a:p>
                    <a:p>
                      <a:r>
                        <a:rPr lang="fr-FR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inImage = inImage.astype(np.uint8)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display() 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590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E1BFB-70E8-4287-4B30-B74FFB03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D04EE-49C1-454C-89CC-A88C765CCD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영상 처리 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75F02B-AA7E-FE4E-A3BB-776018C10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745" y="1268760"/>
            <a:ext cx="4590509" cy="524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50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E1BFB-70E8-4287-4B30-B74FFB03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D04EE-49C1-454C-89CC-A88C765CCD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영상 처리 함수</a:t>
            </a:r>
          </a:p>
          <a:p>
            <a:pPr lvl="1"/>
            <a:r>
              <a:rPr lang="ko-KR" altLang="en-US" dirty="0">
                <a:latin typeface="+mn-lt"/>
              </a:rPr>
              <a:t>상하좌우 위치 변경</a:t>
            </a:r>
            <a:endParaRPr lang="en-US" altLang="ko-KR" dirty="0">
              <a:latin typeface="+mn-lt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F5D461-3F45-07CA-A1AB-01ACDFB3B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009307"/>
              </p:ext>
            </p:extLst>
          </p:nvPr>
        </p:nvGraphicFramePr>
        <p:xfrm>
          <a:off x="391043" y="1868827"/>
          <a:ext cx="8366422" cy="34053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242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91718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40640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Code12-09.py</a:t>
                      </a:r>
                      <a:endParaRPr lang="ko-KR" altLang="en-US" sz="145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9989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0910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func_mirror1() :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global window, canvas, paper, filename,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inW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inH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np.flip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inImage,axis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=1)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display()</a:t>
                      </a:r>
                    </a:p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func_mirror2() :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global window, canvas, paper, filename,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inW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inH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np.flip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axis=2)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display()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5521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E1BFB-70E8-4287-4B30-B74FFB03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D04EE-49C1-454C-89CC-A88C765CCD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영상 처리 함수</a:t>
            </a:r>
          </a:p>
          <a:p>
            <a:pPr lvl="1"/>
            <a:r>
              <a:rPr lang="ko-KR" altLang="en-US" dirty="0">
                <a:latin typeface="+mn-lt"/>
              </a:rPr>
              <a:t>상하좌우 위치 변경</a:t>
            </a:r>
            <a:endParaRPr lang="en-US" altLang="ko-KR" dirty="0"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5AADF5-A4FD-7D8A-C3C8-CEF3B26BD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95" y="1898830"/>
            <a:ext cx="7557025" cy="364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33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E1BFB-70E8-4287-4B30-B74FFB03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D04EE-49C1-454C-89CC-A88C765CCD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영상 처리 함수</a:t>
            </a:r>
          </a:p>
          <a:p>
            <a:pPr lvl="1"/>
            <a:r>
              <a:rPr lang="en-US" altLang="ko-KR" dirty="0">
                <a:latin typeface="+mn-lt"/>
              </a:rPr>
              <a:t>90</a:t>
            </a:r>
            <a:r>
              <a:rPr lang="ko-KR" altLang="en-US" dirty="0">
                <a:latin typeface="+mn-lt"/>
              </a:rPr>
              <a:t>도 회전</a:t>
            </a:r>
            <a:endParaRPr lang="en-US" altLang="ko-KR" dirty="0">
              <a:latin typeface="+mn-lt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F5D461-3F45-07CA-A1AB-01ACDFB3B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570679"/>
              </p:ext>
            </p:extLst>
          </p:nvPr>
        </p:nvGraphicFramePr>
        <p:xfrm>
          <a:off x="503040" y="1868827"/>
          <a:ext cx="8366422" cy="22352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242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91718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351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Code12-10.py</a:t>
                      </a:r>
                      <a:endParaRPr lang="ko-KR" altLang="en-US" sz="145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8917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func_rotate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(times) :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global window, canvas, paper, filename,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inW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inH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np.rot90(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k=times, axes=(1,2))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for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in range(times) :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display()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9768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E1BFB-70E8-4287-4B30-B74FFB03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D04EE-49C1-454C-89CC-A88C765CCD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영상 처리 함수</a:t>
            </a:r>
          </a:p>
          <a:p>
            <a:pPr lvl="1"/>
            <a:r>
              <a:rPr lang="en-US" altLang="ko-KR" dirty="0">
                <a:latin typeface="+mn-lt"/>
              </a:rPr>
              <a:t>90</a:t>
            </a:r>
            <a:r>
              <a:rPr lang="ko-KR" altLang="en-US" dirty="0">
                <a:latin typeface="+mn-lt"/>
              </a:rPr>
              <a:t>도 회전</a:t>
            </a:r>
            <a:endParaRPr lang="en-US" altLang="ko-KR" dirty="0"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775D09-76C0-F426-907E-8D2600228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542" y="1628800"/>
            <a:ext cx="3953678" cy="458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19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E1BFB-70E8-4287-4B30-B74FFB03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D04EE-49C1-454C-89CC-A88C765CCD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영상 처리 함수</a:t>
            </a:r>
          </a:p>
          <a:p>
            <a:pPr lvl="1"/>
            <a:r>
              <a:rPr lang="ko-KR" altLang="en-US" dirty="0">
                <a:latin typeface="+mn-lt"/>
              </a:rPr>
              <a:t>확대 및 축소</a:t>
            </a:r>
            <a:endParaRPr lang="en-US" altLang="ko-KR" dirty="0">
              <a:latin typeface="+mn-lt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F5D461-3F45-07CA-A1AB-01ACDFB3B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008360"/>
              </p:ext>
            </p:extLst>
          </p:nvPr>
        </p:nvGraphicFramePr>
        <p:xfrm>
          <a:off x="341530" y="1868827"/>
          <a:ext cx="8366422" cy="31803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242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91718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40640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Code12-11.py</a:t>
                      </a:r>
                      <a:endParaRPr lang="ko-KR" altLang="en-US" sz="145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7739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func_zoomin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 :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global window, canvas, paper, filename,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scale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askinteger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("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확대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", "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배율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--&gt;",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minvalue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=-2,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maxvalue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=8)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* scale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* scale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np.empty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((3,outH,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dtype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=np.uint8)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for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rgb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in range(3) :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for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in range(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 :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    for k in range(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 :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    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rgb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][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][k]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rgb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][int(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/scale)][int(k/scale)]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display()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0712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E1BFB-70E8-4287-4B30-B74FFB03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D04EE-49C1-454C-89CC-A88C765CCD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영상 처리 함수</a:t>
            </a:r>
          </a:p>
          <a:p>
            <a:pPr lvl="1"/>
            <a:r>
              <a:rPr lang="ko-KR" altLang="en-US" dirty="0">
                <a:latin typeface="+mn-lt"/>
              </a:rPr>
              <a:t>확대 및 축소</a:t>
            </a:r>
            <a:endParaRPr lang="en-US" altLang="ko-KR" dirty="0">
              <a:latin typeface="+mn-lt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F5D461-3F45-07CA-A1AB-01ACDFB3B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349805"/>
              </p:ext>
            </p:extLst>
          </p:nvPr>
        </p:nvGraphicFramePr>
        <p:xfrm>
          <a:off x="481053" y="1865055"/>
          <a:ext cx="8366422" cy="2959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9242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91718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40640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Code12-11.py</a:t>
                      </a:r>
                      <a:endParaRPr lang="ko-KR" altLang="en-US" sz="145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5189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func_zoomout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 :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global window, canvas, paper, filename,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scale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askinteger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("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축소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", "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배율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--&gt;",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minvalue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=-2,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maxvalue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=8)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int(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/ scale)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int(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/ scale)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np.empty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((3,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),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dtype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=np.uint8)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for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rgb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in range(3):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for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in range(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):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    for k in range(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outW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):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    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rgb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][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][k]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inImage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rgb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][int(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* scale)][int(k * scale)]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display()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6058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E1BFB-70E8-4287-4B30-B74FFB03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미니 포토샵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D04EE-49C1-454C-89CC-A88C765CCD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영상 처리 함수</a:t>
            </a:r>
          </a:p>
          <a:p>
            <a:pPr lvl="1"/>
            <a:r>
              <a:rPr lang="ko-KR" altLang="en-US" dirty="0">
                <a:latin typeface="+mn-lt"/>
              </a:rPr>
              <a:t>확대 및 축소</a:t>
            </a:r>
            <a:endParaRPr lang="en-US" altLang="ko-KR" dirty="0"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0B3C77-047F-E5D1-0BAE-E2AAEDBBE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583" y="1898830"/>
            <a:ext cx="5586837" cy="39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93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</a:t>
            </a:r>
            <a:r>
              <a:rPr lang="en-US" altLang="ko-KR" dirty="0"/>
              <a:t>1</a:t>
            </a:r>
            <a:r>
              <a:rPr lang="ko-KR" altLang="en-US" dirty="0"/>
              <a:t> 베스트셀러 목록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도서 데이터 추출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 err="1"/>
              <a:t>주간베스트</a:t>
            </a:r>
            <a:r>
              <a:rPr lang="en-US" altLang="ko-KR" dirty="0"/>
              <a:t>] </a:t>
            </a:r>
            <a:r>
              <a:rPr lang="ko-KR" altLang="en-US" dirty="0"/>
              <a:t>화면에서 페이지 번호를 클릭하면 전체 주소가 나옴</a:t>
            </a:r>
            <a:endParaRPr lang="en-US" altLang="ko-KR" dirty="0"/>
          </a:p>
          <a:p>
            <a:pPr lvl="1"/>
            <a:r>
              <a:rPr lang="ko-KR" altLang="en-US" dirty="0"/>
              <a:t>주소 맨 끝 페이지 번호를 제외한 것이 크롤링할 웹 페이지 주소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1102C6-BA54-1D7B-B1DD-17B285CBA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645" y="2123855"/>
            <a:ext cx="6390710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04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</a:t>
            </a:r>
            <a:r>
              <a:rPr lang="en-US" altLang="ko-KR" dirty="0"/>
              <a:t>1</a:t>
            </a:r>
            <a:r>
              <a:rPr lang="ko-KR" altLang="en-US" dirty="0"/>
              <a:t> 베스트셀러 목록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도서 데이터 추출</a:t>
            </a:r>
          </a:p>
          <a:p>
            <a:pPr lvl="1"/>
            <a:r>
              <a:rPr lang="ko-KR" altLang="en-US" dirty="0"/>
              <a:t>이 책의 집필 시점의 주소는 다음과 같음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BB5CA0-3A28-178E-AD94-B9C2CCAB5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49" y="1628800"/>
            <a:ext cx="8029301" cy="72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8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</a:t>
            </a:r>
            <a:r>
              <a:rPr lang="en-US" altLang="ko-KR" dirty="0"/>
              <a:t>1</a:t>
            </a:r>
            <a:r>
              <a:rPr lang="ko-KR" altLang="en-US" dirty="0"/>
              <a:t> 베스트셀러 목록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도서 데이터 추출</a:t>
            </a:r>
          </a:p>
          <a:p>
            <a:pPr lvl="1"/>
            <a:r>
              <a:rPr lang="ko-KR" altLang="en-US" dirty="0" err="1"/>
              <a:t>엣지</a:t>
            </a:r>
            <a:r>
              <a:rPr lang="ko-KR" altLang="en-US" dirty="0"/>
              <a:t> 브라우저의 </a:t>
            </a:r>
            <a:r>
              <a:rPr lang="en-US" altLang="ko-KR" dirty="0"/>
              <a:t>[</a:t>
            </a:r>
            <a:r>
              <a:rPr lang="ko-KR" altLang="en-US" dirty="0"/>
              <a:t>개발자 도구</a:t>
            </a:r>
            <a:r>
              <a:rPr lang="en-US" altLang="ko-KR" dirty="0"/>
              <a:t>]</a:t>
            </a:r>
            <a:r>
              <a:rPr lang="ko-KR" altLang="en-US" dirty="0"/>
              <a:t>를 사용하여 크롤링할 페이지의 정보를 추출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CFFC93-00EF-4DA3-82E2-1C2533C0D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787" y="2123855"/>
            <a:ext cx="6476427" cy="329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86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</a:t>
            </a:r>
            <a:r>
              <a:rPr lang="en-US" altLang="ko-KR" dirty="0"/>
              <a:t>1</a:t>
            </a:r>
            <a:r>
              <a:rPr lang="ko-KR" altLang="en-US" dirty="0"/>
              <a:t> 베스트셀러 목록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크롤링</a:t>
            </a:r>
            <a:r>
              <a:rPr lang="ko-KR" altLang="en-US" dirty="0"/>
              <a:t> 코드 작성</a:t>
            </a:r>
          </a:p>
          <a:p>
            <a:pPr lvl="1"/>
            <a:r>
              <a:rPr lang="ko-KR" altLang="en-US" dirty="0"/>
              <a:t>정보를 하루 간격으로 크롤링하도록 코드의 틀을 작성</a:t>
            </a:r>
            <a:endParaRPr lang="en-US" altLang="ko-KR" dirty="0"/>
          </a:p>
          <a:p>
            <a:pPr lvl="1"/>
            <a:r>
              <a:rPr lang="en-US" altLang="ko-KR" dirty="0"/>
              <a:t>C:\CookAnalysis\yes24\ </a:t>
            </a:r>
            <a:r>
              <a:rPr lang="ko-KR" altLang="en-US" dirty="0"/>
              <a:t>폴더에 파일명은 </a:t>
            </a:r>
            <a:r>
              <a:rPr lang="en-US" altLang="ko-KR" dirty="0"/>
              <a:t>yes24_</a:t>
            </a:r>
            <a:r>
              <a:rPr lang="ko-KR" altLang="en-US" dirty="0" err="1"/>
              <a:t>연월일시분초</a:t>
            </a:r>
            <a:r>
              <a:rPr lang="en-US" altLang="ko-KR" dirty="0"/>
              <a:t>.xlsx</a:t>
            </a:r>
            <a:r>
              <a:rPr lang="ko-KR" altLang="en-US" dirty="0"/>
              <a:t>로 저장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247CC73-B421-5D57-7267-E0C960581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022147"/>
              </p:ext>
            </p:extLst>
          </p:nvPr>
        </p:nvGraphicFramePr>
        <p:xfrm>
          <a:off x="566554" y="2188180"/>
          <a:ext cx="8055896" cy="3401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437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617459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40640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Code12-01.py</a:t>
                      </a:r>
                      <a:endParaRPr lang="ko-KR" altLang="en-US" sz="145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6800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45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import bs4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import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urllib.request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import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xlsxwriter</a:t>
                      </a:r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import time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import datetime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import random</a:t>
                      </a:r>
                    </a:p>
                    <a:p>
                      <a:endParaRPr lang="en-US" altLang="ko-KR" sz="1450" b="0" i="0" u="none" strike="noStrike" kern="120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## </a:t>
                      </a:r>
                      <a:r>
                        <a:rPr lang="ko-KR" altLang="en-US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함수 선언 부분 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##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def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getBookInfo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book_tag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 :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names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book_tag.find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("div", {"class": "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goods_name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"})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bookName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names.find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("a").text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auths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book_tag.find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("span", {"class": "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goods_auth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"})</a:t>
                      </a:r>
                    </a:p>
                    <a:p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bookAuth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45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auths.find</a:t>
                      </a:r>
                      <a:r>
                        <a:rPr lang="en-US" altLang="ko-KR" sz="145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("a").text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971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</a:t>
            </a:r>
            <a:r>
              <a:rPr lang="en-US" altLang="ko-KR"/>
              <a:t>1</a:t>
            </a:r>
            <a:r>
              <a:rPr lang="ko-KR" altLang="en-US"/>
              <a:t> 베스트셀러 목록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크롤링 코드 작성</a:t>
            </a:r>
          </a:p>
          <a:p>
            <a:pPr lvl="1">
              <a:defRPr/>
            </a:pPr>
            <a:r>
              <a:rPr lang="ko-KR" altLang="en-US"/>
              <a:t>정보를 하루 간격으로 크롤링하도록 코드의 틀을 작성</a:t>
            </a:r>
          </a:p>
          <a:p>
            <a:pPr lvl="1">
              <a:defRPr/>
            </a:pPr>
            <a:r>
              <a:rPr lang="en-US" altLang="ko-KR"/>
              <a:t>C:\CookAnalysis\yes24\ </a:t>
            </a:r>
            <a:r>
              <a:rPr lang="ko-KR" altLang="en-US"/>
              <a:t>폴더에 파일명은 </a:t>
            </a:r>
            <a:r>
              <a:rPr lang="en-US" altLang="ko-KR"/>
              <a:t>yes24_</a:t>
            </a:r>
            <a:r>
              <a:rPr lang="ko-KR" altLang="en-US"/>
              <a:t>연월일시분초</a:t>
            </a:r>
            <a:r>
              <a:rPr lang="en-US" altLang="ko-KR"/>
              <a:t>.xlsx</a:t>
            </a:r>
            <a:r>
              <a:rPr lang="ko-KR" altLang="en-US"/>
              <a:t>로 저장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86535" y="2188181"/>
          <a:ext cx="8370930" cy="3404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0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50">
                          <a:latin typeface="D2Coding"/>
                          <a:ea typeface="D2Coding"/>
                        </a:rPr>
                        <a:t>Code12-01.py</a:t>
                      </a:r>
                      <a:endParaRPr lang="ko-KR" altLang="en-US" sz="145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05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5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bookPub = book_tag.find("span", {"class": "goods_pub"}).text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bookDate = book_tag.find("span", {"class": "goods_date"}).text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bookPrice = book_tag.find("em", {"class": "yes_b"}).text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return [bookName, bookAuth, bookPub, bookDate, bookPrice]</a:t>
                      </a:r>
                    </a:p>
                    <a:p>
                      <a:pPr lvl="0">
                        <a:defRPr/>
                      </a:pPr>
                      <a:endParaRPr lang="en-US" altLang="ko-KR" sz="1450" b="0" i="0" u="none" strike="noStrike" kern="1200" baseline="0">
                        <a:solidFill>
                          <a:schemeClr val="tx1"/>
                        </a:solidFill>
                        <a:latin typeface="D2Coding"/>
                        <a:ea typeface="D2Coding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rgbClr val="E04B49"/>
                          </a:solidFill>
                          <a:latin typeface="D2Coding"/>
                          <a:ea typeface="D2Coding"/>
                          <a:cs typeface="+mn-cs"/>
                        </a:rPr>
                        <a:t>## </a:t>
                      </a:r>
                      <a:r>
                        <a:rPr lang="ko-KR" altLang="en-US" sz="1450" b="0" i="0" u="none" strike="noStrike" kern="1200" baseline="0">
                          <a:solidFill>
                            <a:srgbClr val="E04B49"/>
                          </a:solidFill>
                          <a:latin typeface="D2Coding"/>
                          <a:ea typeface="D2Coding"/>
                          <a:cs typeface="+mn-cs"/>
                        </a:rPr>
                        <a:t>전역 변수 부분 </a:t>
                      </a:r>
                      <a:r>
                        <a:rPr lang="en-US" altLang="ko-KR" sz="1450" b="0" i="0" u="none" strike="noStrike" kern="1200" baseline="0">
                          <a:solidFill>
                            <a:srgbClr val="E04B49"/>
                          </a:solidFill>
                          <a:latin typeface="D2Coding"/>
                          <a:ea typeface="D2Coding"/>
                          <a:cs typeface="+mn-cs"/>
                        </a:rPr>
                        <a:t>##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url =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\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"http://www.yes24.com/24/Category/More/001001003?ElemNo=104&amp;ElemSeq=7&amp;PageNumber="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folderName = 'C:/CookAnalysis/yes24/'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wsName = 'IT 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서적 순위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'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header = ['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순위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', '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책이름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', '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저자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', '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출판사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', '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출간일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', '</a:t>
                      </a:r>
                      <a:r>
                        <a:rPr lang="ko-KR" altLang="en-US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가격</a:t>
                      </a:r>
                      <a:r>
                        <a:rPr lang="en-US" altLang="ko-KR" sz="145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’]</a:t>
                      </a:r>
                    </a:p>
                    <a:p>
                      <a:pPr lvl="0">
                        <a:defRPr/>
                      </a:pPr>
                      <a:endParaRPr lang="en-US" altLang="ko-KR" sz="1450" b="0" i="0" u="none" strike="noStrike" kern="1200" baseline="0">
                        <a:solidFill>
                          <a:schemeClr val="tx1"/>
                        </a:solidFill>
                        <a:latin typeface="D2Coding"/>
                        <a:ea typeface="D2Coding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450" b="0" i="0" u="none" strike="noStrike" kern="1200" baseline="0">
                          <a:solidFill>
                            <a:srgbClr val="E04B49"/>
                          </a:solidFill>
                          <a:latin typeface="D2Coding"/>
                          <a:ea typeface="D2Coding"/>
                          <a:cs typeface="+mn-cs"/>
                        </a:rPr>
                        <a:t>## </a:t>
                      </a:r>
                      <a:r>
                        <a:rPr lang="ko-KR" altLang="en-US" sz="1450" b="0" i="0" u="none" strike="noStrike" kern="1200" baseline="0">
                          <a:solidFill>
                            <a:srgbClr val="E04B49"/>
                          </a:solidFill>
                          <a:latin typeface="D2Coding"/>
                          <a:ea typeface="D2Coding"/>
                          <a:cs typeface="+mn-cs"/>
                        </a:rPr>
                        <a:t>메인 코드 부분 </a:t>
                      </a:r>
                      <a:r>
                        <a:rPr lang="en-US" altLang="ko-KR" sz="1450" b="0" i="0" u="none" strike="noStrike" kern="1200" baseline="0">
                          <a:solidFill>
                            <a:srgbClr val="E04B49"/>
                          </a:solidFill>
                          <a:latin typeface="D2Coding"/>
                          <a:ea typeface="D2Coding"/>
                          <a:cs typeface="+mn-cs"/>
                        </a:rPr>
                        <a:t>##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3669</Words>
  <Application>Microsoft Office PowerPoint</Application>
  <PresentationFormat>화면 슬라이드 쇼(4:3)</PresentationFormat>
  <Paragraphs>929</Paragraphs>
  <Slides>49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8" baseType="lpstr">
      <vt:lpstr>D2Coding</vt:lpstr>
      <vt:lpstr>HHHOAY+YDVYMjO12</vt:lpstr>
      <vt:lpstr>HY견고딕</vt:lpstr>
      <vt:lpstr>맑은 고딕</vt:lpstr>
      <vt:lpstr>Arial</vt:lpstr>
      <vt:lpstr>ITC Garamond Std Lt</vt:lpstr>
      <vt:lpstr>Verdana</vt:lpstr>
      <vt:lpstr>Wingdings</vt:lpstr>
      <vt:lpstr>1_Office 테마</vt:lpstr>
      <vt:lpstr>PowerPoint 프레젠테이션</vt:lpstr>
      <vt:lpstr>PowerPoint 프레젠테이션</vt:lpstr>
      <vt:lpstr>Section 01 베스트셀러 목록</vt:lpstr>
      <vt:lpstr>Section 01 베스트셀러 목록</vt:lpstr>
      <vt:lpstr>Section 01 베스트셀러 목록</vt:lpstr>
      <vt:lpstr>Section 01 베스트셀러 목록</vt:lpstr>
      <vt:lpstr>Section 01 베스트셀러 목록</vt:lpstr>
      <vt:lpstr>Section 01 베스트셀러 목록</vt:lpstr>
      <vt:lpstr>Section 01 베스트셀러 목록</vt:lpstr>
      <vt:lpstr>Section 01 베스트셀러 목록</vt:lpstr>
      <vt:lpstr>Section 01 베스트셀러 목록</vt:lpstr>
      <vt:lpstr>Section 01 베스트셀러 목록</vt:lpstr>
      <vt:lpstr>Section 01 베스트셀러 목록</vt:lpstr>
      <vt:lpstr>Section 01 베스트셀러 목록</vt:lpstr>
      <vt:lpstr>Section 01 베스트셀러 목록</vt:lpstr>
      <vt:lpstr>Section 01 베스트셀러 목록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Section 02 미니 포토샵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Kim Sungmu</cp:lastModifiedBy>
  <cp:revision>318</cp:revision>
  <dcterms:created xsi:type="dcterms:W3CDTF">2012-07-23T02:34:37Z</dcterms:created>
  <dcterms:modified xsi:type="dcterms:W3CDTF">2022-06-29T00:54:51Z</dcterms:modified>
  <cp:version/>
</cp:coreProperties>
</file>